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0" r:id="rId3"/>
    <p:sldId id="471" r:id="rId4"/>
    <p:sldId id="434" r:id="rId5"/>
    <p:sldId id="447" r:id="rId6"/>
    <p:sldId id="482" r:id="rId7"/>
    <p:sldId id="483" r:id="rId8"/>
    <p:sldId id="472" r:id="rId9"/>
    <p:sldId id="473" r:id="rId10"/>
    <p:sldId id="469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00"/>
    <a:srgbClr val="993300"/>
    <a:srgbClr val="EFFEFF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94660"/>
  </p:normalViewPr>
  <p:slideViewPr>
    <p:cSldViewPr>
      <p:cViewPr>
        <p:scale>
          <a:sx n="70" d="100"/>
          <a:sy n="70" d="100"/>
        </p:scale>
        <p:origin x="-9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ФГОС ДО</c:v>
                </c:pt>
                <c:pt idx="1">
                  <c:v>ФОП</c:v>
                </c:pt>
                <c:pt idx="2">
                  <c:v>ФАОП ДО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C192-1A64-45A4-A3C6-E30D9FB3EA4A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B7B2-38EC-44B2-A20F-28E6C80E0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64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EB6D-BA40-4216-B2C8-939BE37F372A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78CB3-CB44-4D21-BB22-544DC75DD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01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78CB3-CB44-4D21-BB22-544DC75DD83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BC82A-A24F-48E9-8EE8-613F6F29E9AC}" type="datetimeFigureOut">
              <a:rPr lang="ru-RU"/>
              <a:pPr>
                <a:defRPr/>
              </a:pPr>
              <a:t>27.06.2008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6A0F7-7751-45B6-8FB3-4581190C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81F-E685-49CB-A075-E30583C1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340768"/>
            <a:ext cx="8784976" cy="3600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Городское методическое объединение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«Коррекционно-развивающая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работа с детьми с ограниченными возможностями здоровья»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Организация </a:t>
            </a:r>
            <a:r>
              <a:rPr lang="ru-RU" sz="2400" b="1" dirty="0">
                <a:solidFill>
                  <a:srgbClr val="C00000"/>
                </a:solidFill>
              </a:rPr>
              <a:t>партнёрских отношений  педагога и родителей (законных представителей) детей с ограниченными возможностями здоровья на основе рекомендаций федеральной адаптированной образовательной программы ДО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400" b="1" i="0" u="none" strike="noStrike" kern="1200" cap="none" spc="0" normalizeH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614253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Ирбит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701220" cy="108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ГМО: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Сибирцева Мария Валерьевна, учитель-дефектолог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Бессонова Евгения Сергеевна, учитель-дефектолог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0563"/>
            <a:ext cx="8437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ГО «город Ирбит» СО «Детский сад компенсирующего вида № 2»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7" y="127938"/>
            <a:ext cx="14280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 rot="1504650">
            <a:off x="1917847" y="228609"/>
            <a:ext cx="2816024" cy="1843097"/>
          </a:xfrm>
          <a:prstGeom prst="cloudCallout">
            <a:avLst>
              <a:gd name="adj1" fmla="val -42771"/>
              <a:gd name="adj2" fmla="val 786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45739" y="553596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 чем сходства и отличия 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</a:rPr>
              <a:t>ПрАООП</a:t>
            </a:r>
            <a:r>
              <a:rPr lang="ru-RU" b="1" dirty="0">
                <a:solidFill>
                  <a:srgbClr val="FF0000"/>
                </a:solidFill>
              </a:rPr>
              <a:t> и ФАОП ?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Сравним!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1983" y="2504202"/>
            <a:ext cx="2592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ПрАООП</a:t>
            </a:r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1600" b="1" dirty="0"/>
              <a:t>носили </a:t>
            </a:r>
            <a:r>
              <a:rPr lang="ru-RU" sz="1600" b="1" i="1" u="sng" dirty="0">
                <a:solidFill>
                  <a:srgbClr val="C00000"/>
                </a:solidFill>
              </a:rPr>
              <a:t>рекомендательный </a:t>
            </a:r>
            <a:r>
              <a:rPr lang="ru-RU" sz="1600" b="1" i="1" u="sng" dirty="0"/>
              <a:t>характер рамочный, модульный </a:t>
            </a:r>
            <a:endParaRPr lang="ru-RU" sz="1600" b="1" u="sng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371246" y="2497819"/>
            <a:ext cx="2880320" cy="132982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390875" y="2437820"/>
            <a:ext cx="2880320" cy="132982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08322" y="2545011"/>
            <a:ext cx="2430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ФАОП ДО </a:t>
            </a:r>
          </a:p>
          <a:p>
            <a:pPr algn="ctr"/>
            <a:r>
              <a:rPr lang="ru-RU" sz="1600" b="1" dirty="0"/>
              <a:t>носит </a:t>
            </a:r>
            <a:r>
              <a:rPr lang="ru-RU" sz="1600" b="1" i="1" u="sng" dirty="0">
                <a:solidFill>
                  <a:srgbClr val="C00000"/>
                </a:solidFill>
              </a:rPr>
              <a:t>обязательный,</a:t>
            </a:r>
            <a:r>
              <a:rPr lang="ru-RU" sz="1600" b="1" dirty="0"/>
              <a:t> </a:t>
            </a:r>
            <a:r>
              <a:rPr lang="ru-RU" sz="1600" b="1" i="1" u="sng" dirty="0"/>
              <a:t>рамочный, модульный характер </a:t>
            </a:r>
            <a:endParaRPr lang="ru-RU" sz="1600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58763" y="40455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ПРИКАЗ Министерства просвещения РФ от 24 ноября 2022 г. N 1022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1397" y="49659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отменяются</a:t>
            </a:r>
            <a:r>
              <a:rPr lang="ru-RU" sz="1600" dirty="0"/>
              <a:t> </a:t>
            </a:r>
            <a:r>
              <a:rPr lang="ru-RU" sz="1600" dirty="0" err="1"/>
              <a:t>ПрАООП</a:t>
            </a:r>
            <a:r>
              <a:rPr lang="ru-RU" sz="1600" dirty="0"/>
              <a:t> ДО для детей с ОВЗ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63600" y="5785957"/>
            <a:ext cx="6245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ФАОП ДО ОВЗ + ФГОС ДО = основа для разработки адаптированных образовательных программ (АОП) для каждого детского сада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301" y="5013659"/>
            <a:ext cx="2444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разрабатываются</a:t>
            </a:r>
            <a:r>
              <a:rPr lang="ru-RU" sz="1600" dirty="0"/>
              <a:t> АОП ДО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2500298" y="3960068"/>
            <a:ext cx="4572000" cy="75404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178888" y="4824576"/>
            <a:ext cx="3835384" cy="6520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703397" y="4867870"/>
            <a:ext cx="3993092" cy="6520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547663" y="5687268"/>
            <a:ext cx="6293769" cy="81515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" name="Прямая со стрелкой 1">
            <a:extLst>
              <a:ext uri="{FF2B5EF4-FFF2-40B4-BE49-F238E27FC236}">
                <a16:creationId xmlns="" xmlns:a16="http://schemas.microsoft.com/office/drawing/2014/main" id="{7CF72BE2-29B4-00DE-0973-3514FAEA6045}"/>
              </a:ext>
            </a:extLst>
          </p:cNvPr>
          <p:cNvCxnSpPr>
            <a:cxnSpLocks/>
          </p:cNvCxnSpPr>
          <p:nvPr/>
        </p:nvCxnSpPr>
        <p:spPr>
          <a:xfrm flipH="1">
            <a:off x="1596037" y="4438375"/>
            <a:ext cx="821191" cy="321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>
            <a:extLst>
              <a:ext uri="{FF2B5EF4-FFF2-40B4-BE49-F238E27FC236}">
                <a16:creationId xmlns="" xmlns:a16="http://schemas.microsoft.com/office/drawing/2014/main" id="{5FBBE532-E4B1-619D-95DB-3C13A35E6BCF}"/>
              </a:ext>
            </a:extLst>
          </p:cNvPr>
          <p:cNvCxnSpPr>
            <a:cxnSpLocks/>
          </p:cNvCxnSpPr>
          <p:nvPr/>
        </p:nvCxnSpPr>
        <p:spPr>
          <a:xfrm>
            <a:off x="7132582" y="4414852"/>
            <a:ext cx="768624" cy="346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A947278-8547-F487-14AC-F4E3944309B9}"/>
              </a:ext>
            </a:extLst>
          </p:cNvPr>
          <p:cNvSpPr txBox="1"/>
          <p:nvPr/>
        </p:nvSpPr>
        <p:spPr>
          <a:xfrm>
            <a:off x="5075752" y="283853"/>
            <a:ext cx="39930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Цель Программы: </a:t>
            </a:r>
            <a:r>
              <a:rPr lang="ru-RU" sz="1600" b="1" u="sng" dirty="0">
                <a:solidFill>
                  <a:schemeClr val="accent1"/>
                </a:solidFill>
              </a:rPr>
              <a:t>обеспечение условий </a:t>
            </a:r>
            <a:r>
              <a:rPr lang="ru-RU" sz="1600" dirty="0"/>
              <a:t>для дошкольного образования, определяемых общими и особыми потребностями </a:t>
            </a:r>
            <a:r>
              <a:rPr lang="ru-RU" sz="1600" b="1" u="sng" dirty="0">
                <a:solidFill>
                  <a:schemeClr val="accent1"/>
                </a:solidFill>
              </a:rPr>
              <a:t>обучающегося раннего и дошкольного возраста с ОВЗ</a:t>
            </a:r>
            <a:r>
              <a:rPr lang="ru-RU" sz="1600" dirty="0"/>
              <a:t>, индивидуальными особенностями его развития и состояния здоровья. </a:t>
            </a:r>
          </a:p>
        </p:txBody>
      </p:sp>
    </p:spTree>
    <p:extLst>
      <p:ext uri="{BB962C8B-B14F-4D97-AF65-F5344CB8AC3E}">
        <p14:creationId xmlns="" xmlns:p14="http://schemas.microsoft.com/office/powerpoint/2010/main" val="422563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179512" y="260648"/>
            <a:ext cx="4320480" cy="62646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679504" y="188640"/>
            <a:ext cx="4284984" cy="633670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01973" y="332656"/>
            <a:ext cx="104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ПрАООП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60648"/>
            <a:ext cx="1187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ФАОП ДО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692696"/>
            <a:ext cx="2141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Было 13 программ: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620688"/>
            <a:ext cx="2141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Стало 8 программ: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ПрАООП</a:t>
            </a:r>
            <a:r>
              <a:rPr lang="ru-RU" dirty="0"/>
              <a:t> ДО для </a:t>
            </a:r>
            <a:r>
              <a:rPr lang="ru-RU" u="sng" dirty="0">
                <a:solidFill>
                  <a:srgbClr val="CC0000"/>
                </a:solidFill>
              </a:rPr>
              <a:t>детей</a:t>
            </a:r>
            <a:r>
              <a:rPr lang="ru-RU" dirty="0"/>
              <a:t> с РАС; </a:t>
            </a:r>
          </a:p>
          <a:p>
            <a:r>
              <a:rPr lang="ru-RU" dirty="0" err="1"/>
              <a:t>ПрАООП</a:t>
            </a:r>
            <a:r>
              <a:rPr lang="ru-RU" dirty="0"/>
              <a:t> ДО для детей с ТМНР; </a:t>
            </a:r>
          </a:p>
          <a:p>
            <a:r>
              <a:rPr lang="ru-RU" dirty="0" err="1"/>
              <a:t>ПрАООП</a:t>
            </a:r>
            <a:r>
              <a:rPr lang="ru-RU" dirty="0"/>
              <a:t> ДО для диагностических групп детей раннего и дошкольного возраста; </a:t>
            </a:r>
            <a:r>
              <a:rPr lang="ru-RU" dirty="0" err="1"/>
              <a:t>ПрАООП</a:t>
            </a:r>
            <a:r>
              <a:rPr lang="ru-RU" dirty="0"/>
              <a:t> ДО для слабослышащих и позднооглохших; </a:t>
            </a:r>
          </a:p>
          <a:p>
            <a:r>
              <a:rPr lang="ru-RU" dirty="0" err="1"/>
              <a:t>ПрАООП</a:t>
            </a:r>
            <a:r>
              <a:rPr lang="ru-RU" dirty="0"/>
              <a:t> ДО для глухих; </a:t>
            </a:r>
          </a:p>
          <a:p>
            <a:r>
              <a:rPr lang="ru-RU" dirty="0" err="1"/>
              <a:t>ПрАООП</a:t>
            </a:r>
            <a:r>
              <a:rPr lang="ru-RU" dirty="0"/>
              <a:t> ДО детей, перенесших операцию по КИ;</a:t>
            </a:r>
          </a:p>
          <a:p>
            <a:r>
              <a:rPr lang="ru-RU" dirty="0" err="1"/>
              <a:t>ПрАООП</a:t>
            </a:r>
            <a:r>
              <a:rPr lang="ru-RU" dirty="0"/>
              <a:t> ДО для детей ЗПР; </a:t>
            </a:r>
          </a:p>
          <a:p>
            <a:r>
              <a:rPr lang="ru-RU" dirty="0" err="1"/>
              <a:t>ПрАООП</a:t>
            </a:r>
            <a:r>
              <a:rPr lang="ru-RU" dirty="0"/>
              <a:t> ДО с УО;</a:t>
            </a:r>
          </a:p>
          <a:p>
            <a:r>
              <a:rPr lang="ru-RU" dirty="0" err="1"/>
              <a:t>ПрАООП</a:t>
            </a:r>
            <a:r>
              <a:rPr lang="ru-RU" dirty="0"/>
              <a:t> ДО с НОДА; </a:t>
            </a:r>
          </a:p>
          <a:p>
            <a:r>
              <a:rPr lang="ru-RU" dirty="0" err="1"/>
              <a:t>ПрАООП</a:t>
            </a:r>
            <a:r>
              <a:rPr lang="ru-RU" dirty="0"/>
              <a:t> ДО с ТНР; </a:t>
            </a:r>
          </a:p>
          <a:p>
            <a:r>
              <a:rPr lang="ru-RU" dirty="0" err="1"/>
              <a:t>ПрАООП</a:t>
            </a:r>
            <a:r>
              <a:rPr lang="ru-RU" dirty="0"/>
              <a:t> ДО слепых; </a:t>
            </a:r>
          </a:p>
          <a:p>
            <a:r>
              <a:rPr lang="ru-RU" dirty="0" err="1"/>
              <a:t>ПрАООП</a:t>
            </a:r>
            <a:r>
              <a:rPr lang="ru-RU" dirty="0"/>
              <a:t> ДО слабовидящих; </a:t>
            </a:r>
          </a:p>
          <a:p>
            <a:r>
              <a:rPr lang="ru-RU" dirty="0" err="1"/>
              <a:t>ПрАООП</a:t>
            </a:r>
            <a:r>
              <a:rPr lang="ru-RU" dirty="0"/>
              <a:t> ДО с </a:t>
            </a:r>
            <a:r>
              <a:rPr lang="ru-RU" dirty="0" err="1"/>
              <a:t>амблиопией</a:t>
            </a:r>
            <a:r>
              <a:rPr lang="ru-RU" dirty="0"/>
              <a:t> и косоглазием.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1124744"/>
            <a:ext cx="417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АОП ДО для </a:t>
            </a:r>
            <a:r>
              <a:rPr lang="ru-RU" u="sng" dirty="0">
                <a:solidFill>
                  <a:srgbClr val="CC0000"/>
                </a:solidFill>
              </a:rPr>
              <a:t>обучающихся</a:t>
            </a:r>
            <a:r>
              <a:rPr lang="ru-RU" dirty="0"/>
              <a:t> с нарушениями слуха (глухих, слабослышащих и позднооглохших, перенесших операцию </a:t>
            </a:r>
          </a:p>
          <a:p>
            <a:r>
              <a:rPr lang="ru-RU" dirty="0"/>
              <a:t>по КИ);</a:t>
            </a:r>
          </a:p>
          <a:p>
            <a:r>
              <a:rPr lang="ru-RU" dirty="0"/>
              <a:t>АОП ДО для обучающихся с нарушениями зрения (слепых, слабовидящих, с </a:t>
            </a:r>
            <a:r>
              <a:rPr lang="ru-RU" dirty="0" err="1"/>
              <a:t>амблиопией</a:t>
            </a:r>
            <a:r>
              <a:rPr lang="ru-RU" dirty="0"/>
              <a:t> и косоглазием); </a:t>
            </a:r>
          </a:p>
          <a:p>
            <a:r>
              <a:rPr lang="ru-RU" dirty="0"/>
              <a:t>АОП ДО для обучающихся ТНР;</a:t>
            </a:r>
          </a:p>
          <a:p>
            <a:r>
              <a:rPr lang="ru-RU" dirty="0"/>
              <a:t>АОП ДО для обучающихся с НОДА;</a:t>
            </a:r>
          </a:p>
          <a:p>
            <a:r>
              <a:rPr lang="ru-RU" dirty="0"/>
              <a:t>АОП ДО для обучающихся ЗПР;</a:t>
            </a:r>
          </a:p>
          <a:p>
            <a:r>
              <a:rPr lang="ru-RU" dirty="0"/>
              <a:t>АОП ДО для обучающихся с РАС;</a:t>
            </a:r>
          </a:p>
          <a:p>
            <a:r>
              <a:rPr lang="ru-RU" dirty="0"/>
              <a:t>АОП ДО для обучающихся с УО;</a:t>
            </a:r>
          </a:p>
          <a:p>
            <a:r>
              <a:rPr lang="ru-RU" dirty="0"/>
              <a:t>АОП ДО для обучающихся ТМНР.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5517232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Включает характеристики всех нозологических групп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лок-схема: альтернативный процесс 37"/>
          <p:cNvSpPr/>
          <p:nvPr/>
        </p:nvSpPr>
        <p:spPr>
          <a:xfrm>
            <a:off x="5903109" y="5833682"/>
            <a:ext cx="2714644" cy="857280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3347294" y="5963054"/>
            <a:ext cx="2143140" cy="504056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250001" y="5835195"/>
            <a:ext cx="2857520" cy="822393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962628" y="5000636"/>
            <a:ext cx="3500462" cy="7143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5220072" y="1196752"/>
            <a:ext cx="3744416" cy="803488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220072" y="332656"/>
            <a:ext cx="3744416" cy="74133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506675" y="796226"/>
            <a:ext cx="1368152" cy="50405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080120" cy="179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 rot="1504650">
            <a:off x="1386663" y="168312"/>
            <a:ext cx="1906178" cy="1363151"/>
          </a:xfrm>
          <a:prstGeom prst="cloudCallout">
            <a:avLst>
              <a:gd name="adj1" fmla="val -29829"/>
              <a:gd name="adj2" fmla="val 82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47667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Сравним 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структуру!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55337" y="2207776"/>
            <a:ext cx="2160240" cy="28083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5337" y="2136338"/>
            <a:ext cx="2232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i="1" dirty="0"/>
              <a:t>Структура </a:t>
            </a:r>
          </a:p>
          <a:p>
            <a:pPr algn="ctr"/>
            <a:r>
              <a:rPr lang="ru-RU" b="1" i="1" dirty="0"/>
              <a:t>ФАОП ДО соответствует </a:t>
            </a:r>
          </a:p>
          <a:p>
            <a:pPr algn="ctr"/>
            <a:r>
              <a:rPr lang="ru-RU" b="1" i="1" dirty="0"/>
              <a:t>ФГОС ДО </a:t>
            </a:r>
          </a:p>
          <a:p>
            <a:pPr algn="ctr"/>
            <a:r>
              <a:rPr lang="ru-RU" b="1" i="1" dirty="0"/>
              <a:t>включает разделы:</a:t>
            </a:r>
          </a:p>
          <a:p>
            <a:pPr algn="ctr"/>
            <a:r>
              <a:rPr lang="ru-RU" b="1" dirty="0"/>
              <a:t> - целевой </a:t>
            </a:r>
          </a:p>
          <a:p>
            <a:pPr algn="ctr"/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содержательный </a:t>
            </a:r>
          </a:p>
          <a:p>
            <a:pPr algn="ctr"/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организационный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06675" y="86823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ЦЕЛЕВОЙ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60648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Пояснительная записка (цель, задачи, принципы и подходы (общие и специфические)). 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1214422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Планируемые результаты (целевые ориентиры) – по всем </a:t>
            </a:r>
            <a:r>
              <a:rPr lang="ru-RU" sz="1600" b="1" dirty="0" err="1"/>
              <a:t>нозоологическим</a:t>
            </a:r>
            <a:r>
              <a:rPr lang="ru-RU" sz="1600" b="1" dirty="0"/>
              <a:t>  </a:t>
            </a:r>
            <a:r>
              <a:rPr lang="ru-RU" sz="1600" b="1" dirty="0" smtClean="0"/>
              <a:t>группам.</a:t>
            </a:r>
            <a:endParaRPr lang="ru-RU" sz="16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536017" y="3228047"/>
            <a:ext cx="2286016" cy="50405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92311" y="3299603"/>
            <a:ext cx="2138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СОДЕРЖАТЕЛЬНЫЙ</a:t>
            </a:r>
            <a:endParaRPr lang="ru-RU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2543560" y="2150403"/>
            <a:ext cx="3429024" cy="85725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14998" y="2150403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Описание модулей ОД по 5 </a:t>
            </a:r>
          </a:p>
          <a:p>
            <a:pPr algn="just"/>
            <a:r>
              <a:rPr lang="ru-RU" sz="1600" b="1" dirty="0"/>
              <a:t>образовательным областям</a:t>
            </a:r>
          </a:p>
          <a:p>
            <a:pPr algn="just"/>
            <a:r>
              <a:rPr lang="ru-RU" sz="1600" b="1" dirty="0"/>
              <a:t>(по всем нозологическим группам) 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498849" y="2214554"/>
            <a:ext cx="2500330" cy="257176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427411" y="2285992"/>
            <a:ext cx="25003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Описание вариативных </a:t>
            </a:r>
          </a:p>
          <a:p>
            <a:pPr algn="ctr"/>
            <a:r>
              <a:rPr lang="ru-RU" sz="1600" b="1" dirty="0"/>
              <a:t>форм, способов, методов,</a:t>
            </a:r>
          </a:p>
          <a:p>
            <a:pPr algn="ctr"/>
            <a:r>
              <a:rPr lang="ru-RU" sz="1600" b="1" dirty="0"/>
              <a:t>средств  (по всем</a:t>
            </a:r>
          </a:p>
          <a:p>
            <a:pPr algn="ctr"/>
            <a:r>
              <a:rPr lang="ru-RU" sz="1600" b="1" dirty="0"/>
              <a:t>нозологическим группам) </a:t>
            </a:r>
          </a:p>
          <a:p>
            <a:pPr algn="ctr">
              <a:buFontTx/>
              <a:buChar char="-"/>
            </a:pPr>
            <a:r>
              <a:rPr lang="ru-RU" sz="1600" b="1" dirty="0"/>
              <a:t> Взаимодействие </a:t>
            </a:r>
            <a:r>
              <a:rPr lang="ru-RU" sz="1600" b="1" dirty="0" err="1"/>
              <a:t>пед</a:t>
            </a:r>
            <a:r>
              <a:rPr lang="ru-RU" sz="1600" b="1" dirty="0"/>
              <a:t>.</a:t>
            </a:r>
          </a:p>
          <a:p>
            <a:pPr algn="ctr"/>
            <a:r>
              <a:rPr lang="ru-RU" sz="1600" b="1" dirty="0"/>
              <a:t>работников с детьми;</a:t>
            </a:r>
          </a:p>
          <a:p>
            <a:pPr algn="ctr">
              <a:buFontTx/>
              <a:buChar char="-"/>
            </a:pPr>
            <a:r>
              <a:rPr lang="ru-RU" sz="1600" b="1" dirty="0"/>
              <a:t> Взаимодействие </a:t>
            </a:r>
            <a:r>
              <a:rPr lang="ru-RU" sz="1600" b="1" dirty="0" err="1"/>
              <a:t>пед</a:t>
            </a:r>
            <a:r>
              <a:rPr lang="ru-RU" sz="1600" b="1" dirty="0"/>
              <a:t>.</a:t>
            </a:r>
          </a:p>
          <a:p>
            <a:pPr algn="ctr"/>
            <a:r>
              <a:rPr lang="ru-RU" sz="1600" b="1" dirty="0"/>
              <a:t>коллектива с семьями. </a:t>
            </a:r>
          </a:p>
          <a:p>
            <a:pPr algn="ctr"/>
            <a:r>
              <a:rPr lang="ru-RU" sz="1600" b="1" dirty="0"/>
              <a:t> </a:t>
            </a: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2536017" y="4061625"/>
            <a:ext cx="2071702" cy="85725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340142" y="4067640"/>
            <a:ext cx="2500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Программа </a:t>
            </a:r>
            <a:r>
              <a:rPr lang="ru-RU" sz="1600" b="1" dirty="0" err="1"/>
              <a:t>коррекционно</a:t>
            </a:r>
            <a:r>
              <a:rPr lang="ru-RU" sz="1600" b="1" dirty="0"/>
              <a:t>- развивающей работы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4784337" y="3778443"/>
            <a:ext cx="1643074" cy="1071570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12915" y="3776761"/>
            <a:ext cx="1785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Федеральная рабочая</a:t>
            </a:r>
          </a:p>
          <a:p>
            <a:pPr algn="ctr"/>
            <a:r>
              <a:rPr lang="ru-RU" sz="1600" b="1" dirty="0"/>
              <a:t> программа</a:t>
            </a:r>
          </a:p>
          <a:p>
            <a:pPr algn="ctr"/>
            <a:r>
              <a:rPr lang="ru-RU" sz="1600" b="1" dirty="0"/>
              <a:t> воспитания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2132848" y="5116948"/>
            <a:ext cx="2286016" cy="504056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32848" y="5188386"/>
            <a:ext cx="231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ОРГАНИЗАЦИОННЫЙ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8563" y="5777850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Описание </a:t>
            </a:r>
          </a:p>
          <a:p>
            <a:pPr algn="ctr"/>
            <a:r>
              <a:rPr lang="ru-RU" sz="1600" b="1" dirty="0" err="1"/>
              <a:t>психолого</a:t>
            </a:r>
            <a:r>
              <a:rPr lang="ru-RU" sz="1600" b="1" dirty="0"/>
              <a:t> - педагогических </a:t>
            </a:r>
          </a:p>
          <a:p>
            <a:pPr algn="ctr"/>
            <a:r>
              <a:rPr lang="ru-RU" sz="1600" b="1" dirty="0"/>
              <a:t>условий  (по нозологиям)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34034" y="5072074"/>
            <a:ext cx="3357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Кадровые, финансовые, </a:t>
            </a:r>
          </a:p>
          <a:p>
            <a:pPr algn="ctr"/>
            <a:r>
              <a:rPr lang="ru-RU" sz="1600" b="1" dirty="0"/>
              <a:t>материально-технические условия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18732" y="6034492"/>
            <a:ext cx="20640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Организация ППРОС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972584" y="5859941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 Федеральный </a:t>
            </a:r>
          </a:p>
          <a:p>
            <a:pPr algn="ctr"/>
            <a:r>
              <a:rPr lang="ru-RU" sz="1600" b="1" dirty="0"/>
              <a:t>календарный план </a:t>
            </a:r>
          </a:p>
          <a:p>
            <a:pPr algn="ctr"/>
            <a:r>
              <a:rPr lang="ru-RU" sz="1600" b="1" dirty="0"/>
              <a:t>воспитательной работы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="" xmlns:a16="http://schemas.microsoft.com/office/drawing/2014/main" id="{0381E3DA-F123-B505-D96D-427D9F9523BF}"/>
              </a:ext>
            </a:extLst>
          </p:cNvPr>
          <p:cNvCxnSpPr>
            <a:cxnSpLocks/>
          </p:cNvCxnSpPr>
          <p:nvPr/>
        </p:nvCxnSpPr>
        <p:spPr>
          <a:xfrm flipV="1">
            <a:off x="4237446" y="439315"/>
            <a:ext cx="910618" cy="317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79DC9DFD-5E85-9AE7-D52F-CB7EE48D692C}"/>
              </a:ext>
            </a:extLst>
          </p:cNvPr>
          <p:cNvCxnSpPr>
            <a:cxnSpLocks/>
          </p:cNvCxnSpPr>
          <p:nvPr/>
        </p:nvCxnSpPr>
        <p:spPr>
          <a:xfrm>
            <a:off x="4308962" y="1343831"/>
            <a:ext cx="832832" cy="3617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="" xmlns:a16="http://schemas.microsoft.com/office/drawing/2014/main" id="{31D84243-891E-0D25-F651-88AEEE66149E}"/>
              </a:ext>
            </a:extLst>
          </p:cNvPr>
          <p:cNvCxnSpPr>
            <a:cxnSpLocks/>
          </p:cNvCxnSpPr>
          <p:nvPr/>
        </p:nvCxnSpPr>
        <p:spPr>
          <a:xfrm flipV="1">
            <a:off x="4875813" y="3196387"/>
            <a:ext cx="1533175" cy="332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4AEF9653-E0D3-9A65-C42A-6090EE64297E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3623834" y="3016158"/>
            <a:ext cx="55191" cy="2118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="" xmlns:a16="http://schemas.microsoft.com/office/drawing/2014/main" id="{FCCA25AB-989D-F2E1-656C-94A4EFEEFFEA}"/>
              </a:ext>
            </a:extLst>
          </p:cNvPr>
          <p:cNvCxnSpPr>
            <a:cxnSpLocks/>
          </p:cNvCxnSpPr>
          <p:nvPr/>
        </p:nvCxnSpPr>
        <p:spPr>
          <a:xfrm>
            <a:off x="3571173" y="3759597"/>
            <a:ext cx="160511" cy="293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="" xmlns:a16="http://schemas.microsoft.com/office/drawing/2014/main" id="{83CFFF6D-4AD2-3699-D030-25B9062242D0}"/>
              </a:ext>
            </a:extLst>
          </p:cNvPr>
          <p:cNvCxnSpPr>
            <a:cxnSpLocks/>
          </p:cNvCxnSpPr>
          <p:nvPr/>
        </p:nvCxnSpPr>
        <p:spPr>
          <a:xfrm>
            <a:off x="4338608" y="3752701"/>
            <a:ext cx="386770" cy="2886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="" xmlns:a16="http://schemas.microsoft.com/office/drawing/2014/main" id="{AEC14C06-F11E-EF8A-1637-A62E2F3B24DE}"/>
              </a:ext>
            </a:extLst>
          </p:cNvPr>
          <p:cNvCxnSpPr>
            <a:cxnSpLocks/>
          </p:cNvCxnSpPr>
          <p:nvPr/>
        </p:nvCxnSpPr>
        <p:spPr>
          <a:xfrm>
            <a:off x="4110591" y="5645181"/>
            <a:ext cx="386770" cy="2886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43B989B7-B20D-505E-697F-2AA541D5E332}"/>
              </a:ext>
            </a:extLst>
          </p:cNvPr>
          <p:cNvCxnSpPr>
            <a:cxnSpLocks/>
            <a:stCxn id="30" idx="3"/>
            <a:endCxn id="36" idx="1"/>
          </p:cNvCxnSpPr>
          <p:nvPr/>
        </p:nvCxnSpPr>
        <p:spPr>
          <a:xfrm flipV="1">
            <a:off x="4447200" y="5357826"/>
            <a:ext cx="515428" cy="152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="" xmlns:a16="http://schemas.microsoft.com/office/drawing/2014/main" id="{3ABD85BE-23A6-A990-8CCB-E7DB37FDFBBC}"/>
              </a:ext>
            </a:extLst>
          </p:cNvPr>
          <p:cNvCxnSpPr>
            <a:cxnSpLocks/>
          </p:cNvCxnSpPr>
          <p:nvPr/>
        </p:nvCxnSpPr>
        <p:spPr>
          <a:xfrm flipH="1">
            <a:off x="1720415" y="5460212"/>
            <a:ext cx="359599" cy="3176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="" xmlns:a16="http://schemas.microsoft.com/office/drawing/2014/main" id="{C103BC60-5AAA-2BFA-367C-5A418BEACD9B}"/>
              </a:ext>
            </a:extLst>
          </p:cNvPr>
          <p:cNvCxnSpPr>
            <a:cxnSpLocks/>
          </p:cNvCxnSpPr>
          <p:nvPr/>
        </p:nvCxnSpPr>
        <p:spPr>
          <a:xfrm>
            <a:off x="4446227" y="5589878"/>
            <a:ext cx="1378385" cy="4154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4FCE0B42-1428-6E61-2AE2-11D97E107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476790"/>
              </p:ext>
            </p:extLst>
          </p:nvPr>
        </p:nvGraphicFramePr>
        <p:xfrm>
          <a:off x="467544" y="620688"/>
          <a:ext cx="8496945" cy="5406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836679259"/>
                    </a:ext>
                  </a:extLst>
                </a:gridCol>
                <a:gridCol w="7128792">
                  <a:extLst>
                    <a:ext uri="{9D8B030D-6E8A-4147-A177-3AD203B41FA5}">
                      <a16:colId xmlns="" xmlns:a16="http://schemas.microsoft.com/office/drawing/2014/main" val="1631067066"/>
                    </a:ext>
                  </a:extLst>
                </a:gridCol>
                <a:gridCol w="576065">
                  <a:extLst>
                    <a:ext uri="{9D8B030D-6E8A-4147-A177-3AD203B41FA5}">
                      <a16:colId xmlns="" xmlns:a16="http://schemas.microsoft.com/office/drawing/2014/main" val="63930195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СОДЕРЖАНИЕ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Стр.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126232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</a:t>
                      </a:r>
                      <a:r>
                        <a:rPr lang="ru-RU" sz="16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ЦЕЛЕВОЙ РАЗДЕЛ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58550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  <a:r>
                        <a:rPr lang="ru-RU" sz="1600" b="0" dirty="0"/>
                        <a:t>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Пояснительная записка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049796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1.1.1.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Цели и задачи реализации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785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Общие принципы и подходы к формированию Программы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943978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Специфические принципы и подходы к формированию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592188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1.1.4.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Значимые характеристики особенностей развития детей с ОВЗ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99503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Планируемые результаты освоения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78937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1.2.1.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Целевые ориентиры, реализуемые в обязательной части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825363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1.2.2.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Целевые ориентиры, реализуемые в части формируемой участниками образовательных отношений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89559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/>
                        <a:t>Развивающее оценивание качества образовательной деятельности по Программе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9852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C7EFEBDB-5CCC-17CF-F803-CC50D530B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101441"/>
              </p:ext>
            </p:extLst>
          </p:nvPr>
        </p:nvGraphicFramePr>
        <p:xfrm>
          <a:off x="179512" y="0"/>
          <a:ext cx="8712969" cy="66777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226">
                  <a:extLst>
                    <a:ext uri="{9D8B030D-6E8A-4147-A177-3AD203B41FA5}">
                      <a16:colId xmlns="" xmlns:a16="http://schemas.microsoft.com/office/drawing/2014/main" val="2836679259"/>
                    </a:ext>
                  </a:extLst>
                </a:gridCol>
                <a:gridCol w="7383871">
                  <a:extLst>
                    <a:ext uri="{9D8B030D-6E8A-4147-A177-3AD203B41FA5}">
                      <a16:colId xmlns="" xmlns:a16="http://schemas.microsoft.com/office/drawing/2014/main" val="1631067066"/>
                    </a:ext>
                  </a:extLst>
                </a:gridCol>
                <a:gridCol w="516872">
                  <a:extLst>
                    <a:ext uri="{9D8B030D-6E8A-4147-A177-3AD203B41FA5}">
                      <a16:colId xmlns="" xmlns:a16="http://schemas.microsoft.com/office/drawing/2014/main" val="63930195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СОДЕРЖАНИЕ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Стр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12623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II</a:t>
                      </a:r>
                      <a:r>
                        <a:rPr lang="ru-RU" sz="16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СОДЕРЖАТЕЛЬНЫЙ РАЗДЕЛ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585509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Описание модулей образовательной деятельности в соответствии с направлениями развития и психофизическими особенностями ребенка с ОВЗ в пяти образовательных областях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0497968"/>
                  </a:ext>
                </a:extLst>
              </a:tr>
              <a:tr h="38174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Модуль «Социально-коммуникативное развитие»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785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Модуль «Познавательное развитие»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943978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Модуль «Речевое развитие»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5921888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Модуль «Художественно-эстетическое развитие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9950326"/>
                  </a:ext>
                </a:extLst>
              </a:tr>
              <a:tr h="39663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2.1.5.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Модуль «Физическое развитие»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789371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Описание вариативных форм, способов, методов и средств реализации Программы с учетом психофизических, возрастных и индивидуально-психологических особенностей обучающихся с ОВЗ, специфики их образовательных потребностей, мотивов и интересов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8253639"/>
                  </a:ext>
                </a:extLst>
              </a:tr>
              <a:tr h="3733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2.2.1.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педагогических работников с детьми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2.2.2.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педагогического коллектива с родителями (законными представителями) обучающихся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Программа коррекционно-развивающей работы с детьми, описывающая образовательную деятельность по коррекции нарушений развития обучающихся с ОВЗ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8955909"/>
                  </a:ext>
                </a:extLst>
              </a:tr>
              <a:tr h="37908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Федеральная рабочая программа воспитания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98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77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AD69A40-4781-7DAA-2FA0-1DFDF5D86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133769"/>
              </p:ext>
            </p:extLst>
          </p:nvPr>
        </p:nvGraphicFramePr>
        <p:xfrm>
          <a:off x="323527" y="836712"/>
          <a:ext cx="8496945" cy="4418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836679259"/>
                    </a:ext>
                  </a:extLst>
                </a:gridCol>
                <a:gridCol w="7128792">
                  <a:extLst>
                    <a:ext uri="{9D8B030D-6E8A-4147-A177-3AD203B41FA5}">
                      <a16:colId xmlns="" xmlns:a16="http://schemas.microsoft.com/office/drawing/2014/main" val="1631067066"/>
                    </a:ext>
                  </a:extLst>
                </a:gridCol>
                <a:gridCol w="576065">
                  <a:extLst>
                    <a:ext uri="{9D8B030D-6E8A-4147-A177-3AD203B41FA5}">
                      <a16:colId xmlns="" xmlns:a16="http://schemas.microsoft.com/office/drawing/2014/main" val="63930195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СОДЕРЖАНИЕ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Стр.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126232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III</a:t>
                      </a:r>
                      <a:r>
                        <a:rPr lang="ru-RU" sz="16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ОРГАНИЗАЦИОННЫЙ РАЗДЕЛ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585509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  <a:r>
                        <a:rPr lang="ru-RU" sz="1600" b="0" dirty="0"/>
                        <a:t>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Психолого-педагогические </a:t>
                      </a:r>
                      <a:r>
                        <a:rPr lang="ru-RU" sz="1600" dirty="0" smtClean="0"/>
                        <a:t>условия, обеспечивающие</a:t>
                      </a:r>
                      <a:r>
                        <a:rPr lang="ru-RU" sz="1600" baseline="0" dirty="0" smtClean="0"/>
                        <a:t> развитие ребёнка </a:t>
                      </a:r>
                      <a:r>
                        <a:rPr lang="ru-RU" sz="1600" dirty="0" smtClean="0"/>
                        <a:t>(по </a:t>
                      </a:r>
                      <a:r>
                        <a:rPr lang="ru-RU" sz="1600" dirty="0"/>
                        <a:t>нозологиям)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0497968"/>
                  </a:ext>
                </a:extLst>
              </a:tr>
              <a:tr h="38174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Особенности организации предметно-пространственной развивающей образовательной среды (ППРОС)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785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Материально-техническое обеспечение программы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943978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Кадровые условия реализации Программы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5921888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Финансовые условия реализации Программы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9950326"/>
                  </a:ext>
                </a:extLst>
              </a:tr>
              <a:tr h="39663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Режим и распорядок дня в ДОО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789371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Календарный план воспитательной работы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8253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8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6989010D-3DC1-3AB5-B4CE-F6EF63ED4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7" y="127938"/>
            <a:ext cx="14280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8">
            <a:extLst>
              <a:ext uri="{FF2B5EF4-FFF2-40B4-BE49-F238E27FC236}">
                <a16:creationId xmlns="" xmlns:a16="http://schemas.microsoft.com/office/drawing/2014/main" id="{473061A9-3634-6AC2-9995-533AB6868100}"/>
              </a:ext>
            </a:extLst>
          </p:cNvPr>
          <p:cNvSpPr/>
          <p:nvPr/>
        </p:nvSpPr>
        <p:spPr>
          <a:xfrm rot="1504650">
            <a:off x="1699619" y="221964"/>
            <a:ext cx="2216370" cy="1549749"/>
          </a:xfrm>
          <a:prstGeom prst="cloudCallout">
            <a:avLst>
              <a:gd name="adj1" fmla="val -29829"/>
              <a:gd name="adj2" fmla="val 82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3B74702-4805-5408-9B71-DF1D109AE5CA}"/>
              </a:ext>
            </a:extLst>
          </p:cNvPr>
          <p:cNvSpPr txBox="1"/>
          <p:nvPr/>
        </p:nvSpPr>
        <p:spPr>
          <a:xfrm>
            <a:off x="5220072" y="2790505"/>
            <a:ext cx="30243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ФАОП ДО 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5 групп условий: </a:t>
            </a:r>
          </a:p>
          <a:p>
            <a:r>
              <a:rPr lang="ru-RU" dirty="0"/>
              <a:t>- психолого-педагогические условия (по нозологиям) </a:t>
            </a:r>
          </a:p>
          <a:p>
            <a:r>
              <a:rPr lang="ru-RU" dirty="0"/>
              <a:t>- кадровые условия; </a:t>
            </a:r>
          </a:p>
          <a:p>
            <a:r>
              <a:rPr lang="ru-RU" dirty="0"/>
              <a:t>- материально-технические условия;  </a:t>
            </a:r>
          </a:p>
          <a:p>
            <a:r>
              <a:rPr lang="ru-RU" dirty="0"/>
              <a:t>- финансовые условия;</a:t>
            </a:r>
          </a:p>
          <a:p>
            <a:r>
              <a:rPr lang="ru-RU" dirty="0"/>
              <a:t>- развивающая предметно-пространственная образовательная среда.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589E08B-6B8D-D079-C1F4-4C72FE8FCEC3}"/>
              </a:ext>
            </a:extLst>
          </p:cNvPr>
          <p:cNvSpPr txBox="1"/>
          <p:nvPr/>
        </p:nvSpPr>
        <p:spPr>
          <a:xfrm>
            <a:off x="4494216" y="408129"/>
            <a:ext cx="396043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</a:rPr>
              <a:t>Цель Программы: </a:t>
            </a:r>
            <a:r>
              <a:rPr lang="ru-RU" sz="1600" b="1" u="sng" dirty="0">
                <a:solidFill>
                  <a:schemeClr val="accent1"/>
                </a:solidFill>
              </a:rPr>
              <a:t>обеспечение условий </a:t>
            </a:r>
            <a:r>
              <a:rPr lang="ru-RU" sz="1600" dirty="0"/>
              <a:t>для дошкольного образования, определяемых общими и особыми потребностями </a:t>
            </a:r>
            <a:r>
              <a:rPr lang="ru-RU" sz="1600" b="1" u="sng" dirty="0">
                <a:solidFill>
                  <a:schemeClr val="accent1"/>
                </a:solidFill>
              </a:rPr>
              <a:t>обучающегося раннего и дошкольного возраста с ОВЗ</a:t>
            </a:r>
            <a:r>
              <a:rPr lang="ru-RU" sz="1600" dirty="0"/>
              <a:t>, </a:t>
            </a:r>
          </a:p>
          <a:p>
            <a:pPr algn="just"/>
            <a:r>
              <a:rPr lang="ru-RU" sz="1600" dirty="0"/>
              <a:t>индивидуальными особенностями его развития и состояния здоровья.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FEF25ED-A9F9-6D0A-A430-8A0E14B91888}"/>
              </a:ext>
            </a:extLst>
          </p:cNvPr>
          <p:cNvSpPr/>
          <p:nvPr/>
        </p:nvSpPr>
        <p:spPr>
          <a:xfrm>
            <a:off x="1979712" y="535173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Условия реализации АОП ДОУ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="" xmlns:a16="http://schemas.microsoft.com/office/drawing/2014/main" id="{B60A8DBF-3628-3E6B-99CE-459E316F772D}"/>
              </a:ext>
            </a:extLst>
          </p:cNvPr>
          <p:cNvSpPr/>
          <p:nvPr/>
        </p:nvSpPr>
        <p:spPr>
          <a:xfrm>
            <a:off x="1306555" y="2711421"/>
            <a:ext cx="3076466" cy="3533723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="" xmlns:a16="http://schemas.microsoft.com/office/drawing/2014/main" id="{8B4E5262-5997-2E8F-4703-A2AEA0542E6F}"/>
              </a:ext>
            </a:extLst>
          </p:cNvPr>
          <p:cNvSpPr/>
          <p:nvPr/>
        </p:nvSpPr>
        <p:spPr>
          <a:xfrm>
            <a:off x="5040550" y="2711421"/>
            <a:ext cx="3168352" cy="3533723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DEC0185-14E5-FD68-94A5-40F2A19BE185}"/>
              </a:ext>
            </a:extLst>
          </p:cNvPr>
          <p:cNvSpPr txBox="1"/>
          <p:nvPr/>
        </p:nvSpPr>
        <p:spPr>
          <a:xfrm>
            <a:off x="1417750" y="2806831"/>
            <a:ext cx="30764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ФГОС ДО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5 групп условий:</a:t>
            </a:r>
          </a:p>
          <a:p>
            <a:r>
              <a:rPr lang="ru-RU" dirty="0"/>
              <a:t>- психолого-педагогические условия; </a:t>
            </a:r>
          </a:p>
          <a:p>
            <a:r>
              <a:rPr lang="ru-RU" dirty="0"/>
              <a:t>- кадровые условия; </a:t>
            </a:r>
          </a:p>
          <a:p>
            <a:r>
              <a:rPr lang="ru-RU" dirty="0"/>
              <a:t>- материально-технические условия;  </a:t>
            </a:r>
          </a:p>
          <a:p>
            <a:r>
              <a:rPr lang="ru-RU" dirty="0"/>
              <a:t>- финансовые условия; </a:t>
            </a:r>
          </a:p>
          <a:p>
            <a:r>
              <a:rPr lang="ru-RU" dirty="0"/>
              <a:t>- развивающая предметно-пространственная среда. </a:t>
            </a:r>
          </a:p>
        </p:txBody>
      </p:sp>
    </p:spTree>
    <p:extLst>
      <p:ext uri="{BB962C8B-B14F-4D97-AF65-F5344CB8AC3E}">
        <p14:creationId xmlns="" xmlns:p14="http://schemas.microsoft.com/office/powerpoint/2010/main" val="15480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6989010D-3DC1-3AB5-B4CE-F6EF63ED4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7" y="127938"/>
            <a:ext cx="14280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8">
            <a:extLst>
              <a:ext uri="{FF2B5EF4-FFF2-40B4-BE49-F238E27FC236}">
                <a16:creationId xmlns="" xmlns:a16="http://schemas.microsoft.com/office/drawing/2014/main" id="{473061A9-3634-6AC2-9995-533AB6868100}"/>
              </a:ext>
            </a:extLst>
          </p:cNvPr>
          <p:cNvSpPr/>
          <p:nvPr/>
        </p:nvSpPr>
        <p:spPr>
          <a:xfrm rot="1504650">
            <a:off x="1576674" y="232235"/>
            <a:ext cx="2584932" cy="1976851"/>
          </a:xfrm>
          <a:prstGeom prst="cloudCallout">
            <a:avLst>
              <a:gd name="adj1" fmla="val -29841"/>
              <a:gd name="adj2" fmla="val 674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FEF25ED-A9F9-6D0A-A430-8A0E14B91888}"/>
              </a:ext>
            </a:extLst>
          </p:cNvPr>
          <p:cNvSpPr/>
          <p:nvPr/>
        </p:nvSpPr>
        <p:spPr>
          <a:xfrm>
            <a:off x="1872680" y="542516"/>
            <a:ext cx="1944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Проектирование ППРОС в условиях реализации АОП ДОУ?</a:t>
            </a: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="" xmlns:a16="http://schemas.microsoft.com/office/drawing/2014/main" id="{B60A8DBF-3628-3E6B-99CE-459E316F772D}"/>
              </a:ext>
            </a:extLst>
          </p:cNvPr>
          <p:cNvSpPr/>
          <p:nvPr/>
        </p:nvSpPr>
        <p:spPr>
          <a:xfrm>
            <a:off x="565630" y="2962526"/>
            <a:ext cx="4572000" cy="78958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F1A86D-482E-495B-CF53-06F848FCC4DC}"/>
              </a:ext>
            </a:extLst>
          </p:cNvPr>
          <p:cNvSpPr txBox="1"/>
          <p:nvPr/>
        </p:nvSpPr>
        <p:spPr>
          <a:xfrm>
            <a:off x="4572000" y="629233"/>
            <a:ext cx="4065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</a:t>
            </a:r>
          </a:p>
          <a:p>
            <a:pPr algn="ctr"/>
            <a:r>
              <a:rPr lang="ru-RU" dirty="0"/>
              <a:t>предметно-пространственной развивающей образовательной среды (ППРОС)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п.52 ФАОП ДО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D66ACE2-ABA8-976D-B343-43F869B7ECFE}"/>
              </a:ext>
            </a:extLst>
          </p:cNvPr>
          <p:cNvSpPr txBox="1"/>
          <p:nvPr/>
        </p:nvSpPr>
        <p:spPr>
          <a:xfrm>
            <a:off x="683568" y="301562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Требования к ППРОС </a:t>
            </a:r>
            <a:r>
              <a:rPr lang="ru-RU" b="1" dirty="0">
                <a:solidFill>
                  <a:srgbClr val="C00000"/>
                </a:solidFill>
              </a:rPr>
              <a:t>п.52.1 </a:t>
            </a:r>
            <a:r>
              <a:rPr lang="ru-RU" dirty="0"/>
              <a:t>(соответствие с Рекомендациями </a:t>
            </a:r>
            <a:r>
              <a:rPr lang="ru-RU" dirty="0" err="1"/>
              <a:t>Минпросвещения</a:t>
            </a:r>
            <a:r>
              <a:rPr lang="ru-RU" dirty="0"/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19509BC-9103-F4EC-71EE-9A28835DF125}"/>
              </a:ext>
            </a:extLst>
          </p:cNvPr>
          <p:cNvSpPr txBox="1"/>
          <p:nvPr/>
        </p:nvSpPr>
        <p:spPr>
          <a:xfrm>
            <a:off x="538975" y="409788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Условие комфортности и эмоционального благополучия </a:t>
            </a:r>
            <a:r>
              <a:rPr lang="ru-RU" b="1" dirty="0">
                <a:solidFill>
                  <a:srgbClr val="C00000"/>
                </a:solidFill>
              </a:rPr>
              <a:t>п. 52.3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="" xmlns:a16="http://schemas.microsoft.com/office/drawing/2014/main" id="{E18758E1-2049-80FF-243D-309A81CA06E5}"/>
              </a:ext>
            </a:extLst>
          </p:cNvPr>
          <p:cNvSpPr/>
          <p:nvPr/>
        </p:nvSpPr>
        <p:spPr>
          <a:xfrm>
            <a:off x="538495" y="4014360"/>
            <a:ext cx="4572000" cy="78958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D70CC6A-7D53-BFF3-4D88-000A9061146E}"/>
              </a:ext>
            </a:extLst>
          </p:cNvPr>
          <p:cNvSpPr txBox="1"/>
          <p:nvPr/>
        </p:nvSpPr>
        <p:spPr>
          <a:xfrm>
            <a:off x="474021" y="5120772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/>
                </a:solidFill>
              </a:rPr>
              <a:t>Задача создания ППРОС:</a:t>
            </a:r>
            <a:r>
              <a:rPr lang="ru-RU" dirty="0"/>
              <a:t> развитие индивидуальности каждого ребенка….</a:t>
            </a:r>
            <a:r>
              <a:rPr lang="ru-RU" b="1" dirty="0">
                <a:solidFill>
                  <a:srgbClr val="C00000"/>
                </a:solidFill>
              </a:rPr>
              <a:t>п.52.2 </a:t>
            </a:r>
            <a:r>
              <a:rPr lang="ru-RU" dirty="0"/>
              <a:t>Принцип: соответствия анатомо-физиологических особенностей</a:t>
            </a: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="" xmlns:a16="http://schemas.microsoft.com/office/drawing/2014/main" id="{39621986-ECA3-D473-900F-F8AA3E6603D6}"/>
              </a:ext>
            </a:extLst>
          </p:cNvPr>
          <p:cNvSpPr/>
          <p:nvPr/>
        </p:nvSpPr>
        <p:spPr>
          <a:xfrm>
            <a:off x="474021" y="5120772"/>
            <a:ext cx="4663609" cy="1193333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66CF494-0BD1-0F41-002D-3EB8F46A6342}"/>
              </a:ext>
            </a:extLst>
          </p:cNvPr>
          <p:cNvSpPr txBox="1"/>
          <p:nvPr/>
        </p:nvSpPr>
        <p:spPr>
          <a:xfrm>
            <a:off x="5940152" y="3531990"/>
            <a:ext cx="28542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Организация </a:t>
            </a:r>
            <a:r>
              <a:rPr lang="ru-RU" b="1" dirty="0">
                <a:solidFill>
                  <a:srgbClr val="CC0000"/>
                </a:solidFill>
              </a:rPr>
              <a:t>имеет право самостоятельно </a:t>
            </a:r>
            <a:r>
              <a:rPr lang="ru-RU" dirty="0"/>
              <a:t>проектировать ППРОС с учетом психофизических особенностей обучающихся с ОВЗ. 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="" xmlns:a16="http://schemas.microsoft.com/office/drawing/2014/main" id="{C6C9FE7E-FDBD-C554-94A4-A3D0735753BF}"/>
              </a:ext>
            </a:extLst>
          </p:cNvPr>
          <p:cNvSpPr/>
          <p:nvPr/>
        </p:nvSpPr>
        <p:spPr>
          <a:xfrm>
            <a:off x="5373506" y="2962525"/>
            <a:ext cx="566166" cy="33585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4254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73016"/>
            <a:ext cx="4962328" cy="27375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170080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latin typeface="Monotype Corsiva" pitchFamily="66" charset="0"/>
              </a:rPr>
              <a:t>СПАСИБО  ЗА  ВНИМАНИЕ!</a:t>
            </a:r>
            <a:endParaRPr lang="ru-RU" sz="3600" b="1" dirty="0">
              <a:solidFill>
                <a:srgbClr val="CC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75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ПЛАНИРОВАНИЕ МЕТОДИЧЕСКОЙ  РАБОТЫ </a:t>
            </a:r>
            <a:br>
              <a:rPr lang="ru-RU" sz="2400" dirty="0"/>
            </a:br>
            <a:r>
              <a:rPr lang="ru-RU" sz="2400" dirty="0"/>
              <a:t>на 2023 – 2024 учебный год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1484784"/>
            <a:ext cx="8784976" cy="4419872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chemeClr val="tx1"/>
                </a:solidFill>
              </a:rPr>
              <a:t>развитие профессиональной компетентности педагогов в сфере организации  родительских отношений в ДОО.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Задачи: 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обеспечить методическую поддержку педагогов в вопросах разработки адаптированной образовательной программы на основе ФАОП ДО;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повышать профессиональный уровень педагогов в овладении формами сотрудничества  с родителями (законными представителями) детей с ОВЗ, для повышения качества коррекционно-развивающей работы.</a:t>
            </a:r>
          </a:p>
          <a:p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628800"/>
          <a:ext cx="8280920" cy="3960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057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192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Форма реализации, тема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2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планом работы на 2023-2024 учебный год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Консультация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«ФАОП – как часть единого содержания дошкольного образования»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31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Круглый стол «Особенности организации родительских отношений в ДОО в условиях реализации ФАОП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379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Семинар-практикум</a:t>
                      </a:r>
                      <a:r>
                        <a:rPr lang="ru-RU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«Формы взаимодействия педагога с родителями (законными представителями) ребёнка с ОВЗ»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Инклюзивный фестиваль детского творчества «Особый мир»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(предполагает организацию выставки совместных творческих работ родителей и детей с ОВЗ).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ПЛАНИРОВАНИЕ МЕТОДИЧЕСКОЙ  РАБОТЫ </a:t>
            </a:r>
            <a:br>
              <a:rPr lang="ru-RU" sz="2400" dirty="0"/>
            </a:br>
            <a:r>
              <a:rPr lang="ru-RU" sz="2400" dirty="0"/>
              <a:t>на 2023 – 2024 учебный год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73016"/>
            <a:ext cx="4962328" cy="27375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141277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</a:rPr>
              <a:t>Федеральная адаптированная образовательная программа  – как часть единого содержания дошкольного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4897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1944216" cy="32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>
            <a:off x="3275856" y="188640"/>
            <a:ext cx="2664296" cy="1800200"/>
          </a:xfrm>
          <a:prstGeom prst="cloudCallout">
            <a:avLst>
              <a:gd name="adj1" fmla="val -347"/>
              <a:gd name="adj2" fmla="val 102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88640"/>
            <a:ext cx="2160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Зачем внедряется ФАОП?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 rot="19618055">
            <a:off x="454843" y="580682"/>
            <a:ext cx="2664296" cy="1800200"/>
          </a:xfrm>
          <a:prstGeom prst="cloudCallout">
            <a:avLst>
              <a:gd name="adj1" fmla="val -347"/>
              <a:gd name="adj2" fmla="val 102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764704"/>
            <a:ext cx="2141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/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ФАОП? </a:t>
            </a:r>
          </a:p>
        </p:txBody>
      </p:sp>
      <p:sp>
        <p:nvSpPr>
          <p:cNvPr id="12" name="Выноска-облако 11"/>
          <p:cNvSpPr/>
          <p:nvPr/>
        </p:nvSpPr>
        <p:spPr>
          <a:xfrm rot="1461151">
            <a:off x="6190671" y="481664"/>
            <a:ext cx="2724949" cy="1969061"/>
          </a:xfrm>
          <a:prstGeom prst="cloudCallout">
            <a:avLst>
              <a:gd name="adj1" fmla="val -347"/>
              <a:gd name="adj2" fmla="val 102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548680"/>
            <a:ext cx="27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ФАОП – это часть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единого содержания дошкольного образования?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Или нет? </a:t>
            </a: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 rot="19908122">
            <a:off x="267215" y="3159554"/>
            <a:ext cx="2664296" cy="1800200"/>
          </a:xfrm>
          <a:prstGeom prst="cloudCallout">
            <a:avLst>
              <a:gd name="adj1" fmla="val -347"/>
              <a:gd name="adj2" fmla="val 102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429000"/>
            <a:ext cx="2358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00CC00"/>
              </a:solidFill>
            </a:endParaRPr>
          </a:p>
          <a:p>
            <a:pPr algn="ctr"/>
            <a:r>
              <a:rPr lang="ru-RU" b="1" dirty="0">
                <a:solidFill>
                  <a:srgbClr val="00CC00"/>
                </a:solidFill>
              </a:rPr>
              <a:t>Сколько АОП ДО надо составить ДОУ? </a:t>
            </a:r>
          </a:p>
          <a:p>
            <a:pPr algn="ctr"/>
            <a:r>
              <a:rPr lang="ru-RU" b="1" dirty="0">
                <a:solidFill>
                  <a:srgbClr val="00CC00"/>
                </a:solidFill>
              </a:rPr>
              <a:t>Сосчитаем! </a:t>
            </a:r>
          </a:p>
        </p:txBody>
      </p:sp>
      <p:sp>
        <p:nvSpPr>
          <p:cNvPr id="16" name="Выноска-облако 15"/>
          <p:cNvSpPr/>
          <p:nvPr/>
        </p:nvSpPr>
        <p:spPr>
          <a:xfrm rot="1925227">
            <a:off x="5854755" y="3639110"/>
            <a:ext cx="2664296" cy="1800200"/>
          </a:xfrm>
          <a:prstGeom prst="cloudCallout">
            <a:avLst>
              <a:gd name="adj1" fmla="val -347"/>
              <a:gd name="adj2" fmla="val 102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3789040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 чем сходства и отличие </a:t>
            </a:r>
            <a:r>
              <a:rPr lang="ru-RU" b="1" dirty="0" err="1">
                <a:solidFill>
                  <a:srgbClr val="FF0000"/>
                </a:solidFill>
              </a:rPr>
              <a:t>ПрАООП</a:t>
            </a:r>
            <a:r>
              <a:rPr lang="ru-RU" b="1" dirty="0">
                <a:solidFill>
                  <a:srgbClr val="FF0000"/>
                </a:solidFill>
              </a:rPr>
              <a:t> и ФАОП ?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Сравним! </a:t>
            </a:r>
          </a:p>
        </p:txBody>
      </p:sp>
    </p:spTree>
    <p:extLst>
      <p:ext uri="{BB962C8B-B14F-4D97-AF65-F5344CB8AC3E}">
        <p14:creationId xmlns=""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129822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83768" y="332656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ЭТО НАДО ЗНАТЬ!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7647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B050"/>
                </a:solidFill>
              </a:rPr>
              <a:t>Основные изменения в нормативных документах. 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26876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1. ФЗ от 24.09.2022 №371 – ФЗ « О внесении изменений в ФЗ Об образовании в РФ».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44824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/>
              <a:t>ст.2 п.10.1. </a:t>
            </a:r>
            <a:r>
              <a:rPr lang="ru-RU" b="1" dirty="0" smtClean="0">
                <a:solidFill>
                  <a:srgbClr val="CC0000"/>
                </a:solidFill>
              </a:rPr>
              <a:t>федеральная</a:t>
            </a:r>
            <a:r>
              <a:rPr lang="ru-RU" dirty="0" smtClean="0"/>
              <a:t> основная общеобразовательная программа - учебно-методическая документация (</a:t>
            </a:r>
            <a:r>
              <a:rPr lang="ru-RU" b="1" dirty="0" smtClean="0">
                <a:solidFill>
                  <a:srgbClr val="C00000"/>
                </a:solidFill>
              </a:rPr>
              <a:t>федеральный</a:t>
            </a:r>
            <a:r>
              <a:rPr lang="ru-RU" dirty="0" smtClean="0"/>
              <a:t> учебный план, </a:t>
            </a:r>
            <a:r>
              <a:rPr lang="ru-RU" b="1" dirty="0" smtClean="0">
                <a:solidFill>
                  <a:srgbClr val="C00000"/>
                </a:solidFill>
              </a:rPr>
              <a:t>федеральный</a:t>
            </a:r>
            <a:r>
              <a:rPr lang="ru-RU" dirty="0" smtClean="0"/>
              <a:t> календарный учебный график, </a:t>
            </a:r>
            <a:r>
              <a:rPr lang="ru-RU" b="1" dirty="0" smtClean="0">
                <a:solidFill>
                  <a:srgbClr val="C00000"/>
                </a:solidFill>
              </a:rPr>
              <a:t>федеральные</a:t>
            </a:r>
            <a:r>
              <a:rPr lang="ru-RU" dirty="0" smtClean="0"/>
              <a:t> рабочие программы учебных предметов, курсов, дисциплин (модулей), иных компонентов, </a:t>
            </a:r>
            <a:r>
              <a:rPr lang="ru-RU" b="1" dirty="0" smtClean="0">
                <a:solidFill>
                  <a:srgbClr val="C00000"/>
                </a:solidFill>
              </a:rPr>
              <a:t>федеральная</a:t>
            </a:r>
            <a:r>
              <a:rPr lang="ru-RU" dirty="0" smtClean="0"/>
              <a:t> рабочая программа воспитания, </a:t>
            </a:r>
            <a:r>
              <a:rPr lang="ru-RU" b="1" dirty="0" smtClean="0">
                <a:solidFill>
                  <a:srgbClr val="C00000"/>
                </a:solidFill>
              </a:rPr>
              <a:t>федеральный</a:t>
            </a:r>
            <a:r>
              <a:rPr lang="ru-RU" dirty="0" smtClean="0"/>
              <a:t> календарный план воспитательной работы), определяющая единые для Российской Федерации базовые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65313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Приказ Министерства просвещения РФ от 8 ноября 2022 года № 955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10367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b="1" dirty="0" smtClean="0"/>
              <a:t>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</a:t>
            </a:r>
            <a:r>
              <a:rPr lang="ru-RU" b="1" i="1" dirty="0" smtClean="0"/>
              <a:t>зарегистрирован в Минюсте России 06.02.2023 №72264)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129822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83768" y="332656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ЭТО НАДО ЗНАТЬ!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7647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B050"/>
                </a:solidFill>
              </a:rPr>
              <a:t>Основные изменения в нормативных документах. 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19675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3. Приказ Министерства просвещения РФ от 27 июля 2022 г. N 629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628800"/>
            <a:ext cx="716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«Об утверждении Порядка организации и осуществления образовательной деятельности по </a:t>
            </a:r>
            <a:r>
              <a:rPr lang="ru-RU" b="1" dirty="0" smtClean="0"/>
              <a:t>дополнительным общеобразовательным программам» </a:t>
            </a:r>
            <a:r>
              <a:rPr lang="ru-RU" i="1" dirty="0" smtClean="0">
                <a:solidFill>
                  <a:srgbClr val="CC0000"/>
                </a:solidFill>
              </a:rPr>
              <a:t>(вступил в силу с 1 марта 2023 </a:t>
            </a:r>
            <a:r>
              <a:rPr lang="ru-RU" i="1" dirty="0" smtClean="0">
                <a:solidFill>
                  <a:srgbClr val="CC0000"/>
                </a:solidFill>
              </a:rPr>
              <a:t>г.) 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780928"/>
            <a:ext cx="8100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002060"/>
                </a:solidFill>
              </a:rPr>
              <a:t>п.24</a:t>
            </a:r>
            <a:r>
              <a:rPr lang="ru-RU" b="1" i="1" u="sng" dirty="0" smtClean="0">
                <a:solidFill>
                  <a:srgbClr val="002060"/>
                </a:solidFill>
              </a:rPr>
              <a:t>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Для обучающихся с ограниченными возможностями здоровья организации, осуществляющие образовательную деятельность, организуют образовательный процесс по </a:t>
            </a:r>
            <a:r>
              <a:rPr lang="ru-RU" b="1" u="sng" dirty="0" smtClean="0">
                <a:solidFill>
                  <a:srgbClr val="CC0000"/>
                </a:solidFill>
              </a:rPr>
              <a:t>адаптированным</a:t>
            </a:r>
            <a:r>
              <a:rPr lang="ru-RU" dirty="0" smtClean="0"/>
              <a:t> дополнительным общеобразовательным программам с учетом особенностей психофизического развития указанных категорий обучающихся. Организации, осуществляющие образовательную деятельность, </a:t>
            </a:r>
            <a:r>
              <a:rPr lang="ru-RU" b="1" u="sng" dirty="0" smtClean="0">
                <a:solidFill>
                  <a:srgbClr val="CC0000"/>
                </a:solidFill>
              </a:rPr>
              <a:t>должны</a:t>
            </a:r>
            <a:r>
              <a:rPr lang="ru-RU" dirty="0" smtClean="0"/>
              <a:t> создавать специальные условия в соответствии с заключением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 и (или) индивидуальной программой реабилитации (</a:t>
            </a:r>
            <a:r>
              <a:rPr lang="ru-RU" dirty="0" err="1" smtClean="0"/>
              <a:t>абилитации</a:t>
            </a:r>
            <a:r>
              <a:rPr lang="ru-RU" dirty="0" smtClean="0"/>
              <a:t>) инвалида, ребенка-инвалида.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п.25, 26- 27. </a:t>
            </a:r>
            <a:r>
              <a:rPr lang="ru-RU" dirty="0" smtClean="0"/>
              <a:t>Специальные условия обучения и воспитания для нозологических    групп.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Выноска-облако 5"/>
          <p:cNvSpPr/>
          <p:nvPr/>
        </p:nvSpPr>
        <p:spPr>
          <a:xfrm rot="1504650">
            <a:off x="1699379" y="257517"/>
            <a:ext cx="2376264" cy="1584176"/>
          </a:xfrm>
          <a:prstGeom prst="cloudCallout">
            <a:avLst>
              <a:gd name="adj1" fmla="val -29829"/>
              <a:gd name="adj2" fmla="val 82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368152" cy="227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79712" y="620688"/>
            <a:ext cx="1800200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ФАОП?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1886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000" dirty="0"/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Ф</a:t>
            </a:r>
            <a:r>
              <a:rPr lang="ru-RU" sz="2000" b="1" dirty="0"/>
              <a:t>едеральная </a:t>
            </a:r>
            <a:r>
              <a:rPr lang="ru-RU" sz="2000" b="1" dirty="0">
                <a:solidFill>
                  <a:srgbClr val="FF0000"/>
                </a:solidFill>
              </a:rPr>
              <a:t>а</a:t>
            </a:r>
            <a:r>
              <a:rPr lang="ru-RU" sz="2000" b="1" dirty="0"/>
              <a:t>даптированная </a:t>
            </a:r>
            <a:r>
              <a:rPr lang="ru-RU" sz="2000" b="1" dirty="0">
                <a:solidFill>
                  <a:srgbClr val="FF0000"/>
                </a:solidFill>
              </a:rPr>
              <a:t>о</a:t>
            </a:r>
            <a:r>
              <a:rPr lang="ru-RU" sz="2000" b="1" dirty="0"/>
              <a:t>бразовательная </a:t>
            </a:r>
            <a:r>
              <a:rPr lang="ru-RU" sz="2000" b="1" dirty="0">
                <a:solidFill>
                  <a:srgbClr val="FF0000"/>
                </a:solidFill>
              </a:rPr>
              <a:t>п</a:t>
            </a:r>
            <a:r>
              <a:rPr lang="ru-RU" sz="2000" b="1" dirty="0"/>
              <a:t>рограмма </a:t>
            </a:r>
            <a:r>
              <a:rPr lang="ru-RU" sz="2000" b="1" dirty="0">
                <a:solidFill>
                  <a:srgbClr val="FF0000"/>
                </a:solidFill>
              </a:rPr>
              <a:t>д</a:t>
            </a:r>
            <a:r>
              <a:rPr lang="ru-RU" sz="2000" b="1" dirty="0"/>
              <a:t>ошкольного </a:t>
            </a:r>
            <a:r>
              <a:rPr lang="ru-RU" sz="2000" b="1" dirty="0">
                <a:solidFill>
                  <a:srgbClr val="FF0000"/>
                </a:solidFill>
              </a:rPr>
              <a:t>о</a:t>
            </a:r>
            <a:r>
              <a:rPr lang="ru-RU" sz="2000" b="1" dirty="0"/>
              <a:t>бразования для </a:t>
            </a:r>
            <a:r>
              <a:rPr lang="ru-RU" sz="2000" b="1" dirty="0">
                <a:solidFill>
                  <a:srgbClr val="0070C0"/>
                </a:solidFill>
              </a:rPr>
              <a:t>обучающихся</a:t>
            </a:r>
            <a:r>
              <a:rPr lang="ru-RU" sz="2000" b="1" dirty="0"/>
              <a:t> с ограниченными возможностями здоровья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34000" y="2308604"/>
            <a:ext cx="7668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/>
          </a:p>
          <a:p>
            <a:pPr algn="just"/>
            <a:r>
              <a:rPr lang="ru-RU" sz="1600" dirty="0"/>
              <a:t>Приказ Министерства просвещения РФ от 24 ноября 2022 г. N 1022 "Об утверждении федеральной адаптированной образовательной программы дошкольного образования для обучающихся с ограниченными возможностями здоровья"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58112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/>
          </a:p>
          <a:p>
            <a:pPr algn="just"/>
            <a:r>
              <a:rPr lang="ru-RU" sz="1600" b="1" dirty="0">
                <a:solidFill>
                  <a:srgbClr val="FF0000"/>
                </a:solidFill>
              </a:rPr>
              <a:t>Глава 1, п. 2. </a:t>
            </a:r>
            <a:r>
              <a:rPr lang="ru-RU" sz="1600" b="1" dirty="0"/>
              <a:t>Программа является </a:t>
            </a:r>
            <a:r>
              <a:rPr lang="ru-RU" sz="1600" b="1" u="sng" dirty="0">
                <a:solidFill>
                  <a:srgbClr val="C00000"/>
                </a:solidFill>
              </a:rPr>
              <a:t>документом, в соответствии </a:t>
            </a:r>
            <a:r>
              <a:rPr lang="ru-RU" sz="1600" b="1" dirty="0"/>
              <a:t>с которым организации, осуществляющие образовательную деятельность на уровне дошкольного образования (далее - Организации). </a:t>
            </a:r>
            <a:r>
              <a:rPr lang="ru-RU" sz="1600" b="1" u="sng" dirty="0">
                <a:solidFill>
                  <a:srgbClr val="C00000"/>
                </a:solidFill>
              </a:rPr>
              <a:t>Самостоятельно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0070C0"/>
                </a:solidFill>
              </a:rPr>
              <a:t>разрабатывают и утверждают адаптированные образовательные программы дошкольного образования </a:t>
            </a:r>
            <a:r>
              <a:rPr lang="ru-RU" sz="1600" b="1" dirty="0"/>
              <a:t>(далее - АОП ДО) для обучающихся </a:t>
            </a:r>
            <a:r>
              <a:rPr lang="ru-RU" sz="1600" b="1" u="sng" dirty="0">
                <a:solidFill>
                  <a:srgbClr val="FF0000"/>
                </a:solidFill>
              </a:rPr>
              <a:t>раннего и дошкольного возраста</a:t>
            </a:r>
            <a:r>
              <a:rPr lang="ru-RU" sz="1600" b="1" dirty="0"/>
              <a:t> с ограниченными возможностями здоровья (далее - ОВЗ).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3306367"/>
            <a:ext cx="432048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r>
              <a:rPr lang="ru-RU" sz="1600" b="1" dirty="0"/>
              <a:t>- имеет статус нормативного документа; </a:t>
            </a:r>
          </a:p>
          <a:p>
            <a:pPr algn="ctr"/>
            <a:r>
              <a:rPr lang="ru-RU" sz="1600" b="1" dirty="0"/>
              <a:t>- разработана в соответствии с ФГОС ДО; </a:t>
            </a:r>
          </a:p>
          <a:p>
            <a:pPr algn="ctr"/>
            <a:r>
              <a:rPr lang="ru-RU" sz="1600" b="1" dirty="0"/>
              <a:t>- является обязательной к исполнению.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47764" y="321305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Особенности ФАОП ДО: 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1368152" cy="227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 rot="1504650">
            <a:off x="223723" y="185509"/>
            <a:ext cx="2376264" cy="1584176"/>
          </a:xfrm>
          <a:prstGeom prst="cloudCallout">
            <a:avLst>
              <a:gd name="adj1" fmla="val 59432"/>
              <a:gd name="adj2" fmla="val 302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04664"/>
            <a:ext cx="15123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Зачем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внедряется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ФАОП?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204864"/>
            <a:ext cx="74888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Основные единые задачи обучения и воспитания </a:t>
            </a:r>
            <a:r>
              <a:rPr lang="ru-RU" sz="2000" b="1" dirty="0" smtClean="0">
                <a:solidFill>
                  <a:srgbClr val="0070C0"/>
                </a:solidFill>
              </a:rPr>
              <a:t>обучающихся: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348880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just"/>
            <a:r>
              <a:rPr lang="ru-RU" sz="2000" dirty="0" smtClean="0"/>
              <a:t>1. </a:t>
            </a:r>
            <a:r>
              <a:rPr lang="ru-RU" sz="2000" dirty="0" smtClean="0"/>
              <a:t>С</a:t>
            </a:r>
            <a:r>
              <a:rPr lang="ru-RU" sz="2000" dirty="0" smtClean="0"/>
              <a:t>оздать </a:t>
            </a:r>
            <a:r>
              <a:rPr lang="ru-RU" sz="2000" b="1" u="sng" dirty="0">
                <a:solidFill>
                  <a:srgbClr val="C00000"/>
                </a:solidFill>
              </a:rPr>
              <a:t>единое ядро содержания дошкольного образования, </a:t>
            </a:r>
            <a:r>
              <a:rPr lang="ru-RU" sz="2000" dirty="0"/>
              <a:t>которое ориентированного на приобщение детей с ОВЗ к традиционным духовно-нравственным и </a:t>
            </a:r>
            <a:r>
              <a:rPr lang="ru-RU" sz="2000" dirty="0" err="1"/>
              <a:t>социокультурным</a:t>
            </a:r>
            <a:r>
              <a:rPr lang="ru-RU" sz="2000" dirty="0"/>
              <a:t> ценностям российского общества и определяет единые для РФ объем содержания и планируемые результаты освоения АОП в соответствии с нозологической </a:t>
            </a:r>
            <a:r>
              <a:rPr lang="ru-RU" sz="2000" dirty="0" smtClean="0"/>
              <a:t>группой. </a:t>
            </a:r>
            <a:endParaRPr lang="ru-RU" sz="2000" b="1" u="sng" dirty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/>
              <a:t>2. </a:t>
            </a:r>
            <a:r>
              <a:rPr lang="ru-RU" sz="2000" dirty="0" smtClean="0"/>
              <a:t>С</a:t>
            </a:r>
            <a:r>
              <a:rPr lang="ru-RU" sz="2000" dirty="0" smtClean="0"/>
              <a:t>оздать </a:t>
            </a:r>
            <a:r>
              <a:rPr lang="ru-RU" sz="2000" b="1" u="sng" dirty="0">
                <a:solidFill>
                  <a:srgbClr val="C00000"/>
                </a:solidFill>
              </a:rPr>
              <a:t>единое федеральное образовательное пространство воспитания и обучения детей</a:t>
            </a:r>
            <a:r>
              <a:rPr lang="ru-RU" sz="2000" b="1" dirty="0"/>
              <a:t>, которое обеспечит и ребенку, и родителям равные, качественные условия дошкольного образования, вне зависимости от места </a:t>
            </a:r>
            <a:r>
              <a:rPr lang="ru-RU" sz="2000" b="1" dirty="0" smtClean="0"/>
              <a:t>проживания. </a:t>
            </a:r>
            <a:endParaRPr lang="ru-RU" sz="2000" b="1" dirty="0"/>
          </a:p>
          <a:p>
            <a:pPr algn="just"/>
            <a:r>
              <a:rPr lang="ru-RU" sz="2000" dirty="0" smtClean="0"/>
              <a:t>3. </a:t>
            </a:r>
            <a:r>
              <a:rPr lang="ru-RU" sz="2000" dirty="0" smtClean="0"/>
              <a:t>О</a:t>
            </a:r>
            <a:r>
              <a:rPr lang="ru-RU" sz="2000" dirty="0" smtClean="0"/>
              <a:t>рганизовать </a:t>
            </a:r>
            <a:r>
              <a:rPr lang="ru-RU" sz="2000" dirty="0"/>
              <a:t>обучение и воспитание дошкольника как гражданина Российской Федерации, формировать основы его гражданской и культурной идентичности </a:t>
            </a:r>
            <a:r>
              <a:rPr lang="ru-RU" sz="2000" b="1" u="sng" dirty="0">
                <a:solidFill>
                  <a:srgbClr val="C00000"/>
                </a:solidFill>
              </a:rPr>
              <a:t>доступными по возрасту </a:t>
            </a:r>
            <a:r>
              <a:rPr lang="ru-RU" sz="2000" dirty="0"/>
              <a:t>средствами. </a:t>
            </a:r>
          </a:p>
        </p:txBody>
      </p:sp>
      <p:sp>
        <p:nvSpPr>
          <p:cNvPr id="11" name="Выноска-облако 10"/>
          <p:cNvSpPr/>
          <p:nvPr/>
        </p:nvSpPr>
        <p:spPr>
          <a:xfrm rot="1504650">
            <a:off x="3743932" y="145768"/>
            <a:ext cx="2567729" cy="1760436"/>
          </a:xfrm>
          <a:prstGeom prst="cloudCallout">
            <a:avLst>
              <a:gd name="adj1" fmla="val -29829"/>
              <a:gd name="adj2" fmla="val 82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188641"/>
            <a:ext cx="24146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ФАОП – это часть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единого содержания дошкольного образования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660232" y="332656"/>
          <a:ext cx="208823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 rot="17613654">
            <a:off x="6546677" y="823352"/>
            <a:ext cx="113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ФГОС ДО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1772816"/>
            <a:ext cx="113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ФОП ДО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 rot="2829944">
            <a:off x="7610772" y="838731"/>
            <a:ext cx="113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ФАОП ДО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1648</Words>
  <Application>Microsoft Office PowerPoint</Application>
  <PresentationFormat>Экран (4:3)</PresentationFormat>
  <Paragraphs>259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ПЛАНИРОВАНИЕ МЕТОДИЧЕСКОЙ  РАБОТЫ  на 2023 – 2024 учебный год </vt:lpstr>
      <vt:lpstr>ПЛАНИРОВАНИЕ МЕТОДИЧЕСКОЙ  РАБОТЫ  на 2023 – 2024 учебный год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Jeka</cp:lastModifiedBy>
  <cp:revision>367</cp:revision>
  <dcterms:created xsi:type="dcterms:W3CDTF">2017-05-02T05:07:46Z</dcterms:created>
  <dcterms:modified xsi:type="dcterms:W3CDTF">2008-06-26T20:52:10Z</dcterms:modified>
</cp:coreProperties>
</file>