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34" r:id="rId3"/>
    <p:sldId id="435" r:id="rId4"/>
    <p:sldId id="447" r:id="rId5"/>
    <p:sldId id="458" r:id="rId6"/>
    <p:sldId id="456" r:id="rId7"/>
    <p:sldId id="457" r:id="rId8"/>
    <p:sldId id="459" r:id="rId9"/>
    <p:sldId id="436" r:id="rId10"/>
    <p:sldId id="455" r:id="rId11"/>
    <p:sldId id="454" r:id="rId12"/>
    <p:sldId id="471" r:id="rId13"/>
    <p:sldId id="460" r:id="rId14"/>
    <p:sldId id="463" r:id="rId15"/>
    <p:sldId id="467" r:id="rId16"/>
    <p:sldId id="468" r:id="rId17"/>
    <p:sldId id="453" r:id="rId18"/>
    <p:sldId id="452" r:id="rId19"/>
    <p:sldId id="451" r:id="rId20"/>
    <p:sldId id="465" r:id="rId21"/>
    <p:sldId id="464" r:id="rId22"/>
    <p:sldId id="466" r:id="rId23"/>
    <p:sldId id="461" r:id="rId24"/>
    <p:sldId id="462" r:id="rId25"/>
    <p:sldId id="470" r:id="rId26"/>
    <p:sldId id="469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3300"/>
    <a:srgbClr val="EFFE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466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C192-1A64-45A4-A3C6-E30D9FB3EA4A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0B7B2-38EC-44B2-A20F-28E6C80E0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9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2EB6D-BA40-4216-B2C8-939BE37F372A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78CB3-CB44-4D21-BB22-544DC75DD8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7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78CB3-CB44-4D21-BB22-544DC75DD83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8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4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102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ЦППМСП\Стиль\фон1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BC82A-A24F-48E9-8EE8-613F6F29E9AC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F6A0F7-7751-45B6-8FB3-4581190C9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281F-E685-49CB-A075-E30583C14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39A1-0817-4FD7-A021-801256CDF2CB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C400-AB0F-47F5-8E54-304A424F28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124744"/>
            <a:ext cx="8581540" cy="345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Городское методическое объединение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3425"/>
                </a:solidFill>
                <a:uLnTx/>
                <a:uFillTx/>
                <a:latin typeface="+mj-lt"/>
                <a:ea typeface="+mj-ea"/>
                <a:cs typeface="+mj-cs"/>
              </a:rPr>
              <a:t>«Коррекционно-развивающая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E83425"/>
                </a:solidFill>
                <a:uLnTx/>
                <a:uFillTx/>
                <a:latin typeface="+mj-lt"/>
                <a:ea typeface="+mj-ea"/>
                <a:cs typeface="+mj-cs"/>
              </a:rPr>
              <a:t> работа с детьми с ограниченными возможностями здоровья»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614253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Ирбит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886670"/>
            <a:ext cx="5701220" cy="121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ГМО: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Сибирцева Мария Валерьевна, учитель-дефектолог</a:t>
            </a:r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Бессонова Евгения Сергеевна,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учитель-дефектолог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80563"/>
            <a:ext cx="8437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Муниципальное бюджетное дошкольное образовательное учреждение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«город Ирбит»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«Детский сад компенсирующего вида № 2»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11117"/>
              </p:ext>
            </p:extLst>
          </p:nvPr>
        </p:nvGraphicFramePr>
        <p:xfrm>
          <a:off x="107504" y="178680"/>
          <a:ext cx="8712968" cy="6490679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356484"/>
                <a:gridCol w="4356484"/>
              </a:tblGrid>
              <a:tr h="371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Вопросы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>
                          <a:effectLst/>
                        </a:rPr>
                        <a:t>Ответы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Что является основание для разработки АОП?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Для разработки АОП основанием является заключение ПМПК.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>
                          <a:effectLst/>
                        </a:rPr>
                        <a:t>Нужно ли согласие родителей на разработку АОП?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Да, родители должны оформить письменное заявление на обучение и воспитание ребёнка по АОП.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>
                          <a:effectLst/>
                        </a:rPr>
                        <a:t>Кто участвует в разработке АОП?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Весь педагогический коллектив (методист, педагог-психолог, учитель-логопед, учитель-дефектолог, воспитатель, музыкальный руководитель, инструктор по физической культуре и т.д.)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>
                          <a:effectLst/>
                        </a:rPr>
                        <a:t>На основе какой программы разрабатывается АОП?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АОП разрабатывается на основе ООП и дополняется </a:t>
                      </a:r>
                      <a:r>
                        <a:rPr lang="ru-RU" sz="1400" dirty="0" err="1">
                          <a:effectLst/>
                        </a:rPr>
                        <a:t>ПрАООП</a:t>
                      </a:r>
                      <a:r>
                        <a:rPr lang="ru-RU" sz="1400" dirty="0">
                          <a:effectLst/>
                        </a:rPr>
                        <a:t> по соответствующей нозологии. </a:t>
                      </a:r>
                      <a:r>
                        <a:rPr lang="ru-RU" sz="1400" dirty="0" err="1">
                          <a:effectLst/>
                        </a:rPr>
                        <a:t>ПрАООП</a:t>
                      </a:r>
                      <a:r>
                        <a:rPr lang="ru-RU" sz="1400" dirty="0">
                          <a:effectLst/>
                        </a:rPr>
                        <a:t> можно посмотреть на сайте </a:t>
                      </a:r>
                      <a:r>
                        <a:rPr lang="ru-RU" sz="1400" u="sng" dirty="0">
                          <a:effectLst/>
                          <a:hlinkClick r:id="rId2"/>
                        </a:rPr>
                        <a:t>https://fgosreestr.ru/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>
                          <a:effectLst/>
                        </a:rPr>
                        <a:t>Что адаптируется в АОП по сравнению с ООП?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Сроки, содержание, условия, методы, приёмы, способы, формы работы, режим посещения, график организации образовательного процесса на протяжении дня и т.д.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>
                          <a:effectLst/>
                        </a:rPr>
                        <a:t>На какой срок разрабатывается АОП?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АОП разрабатывается на 1 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Кем утверждается АОП?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ru-RU" sz="1400" dirty="0">
                          <a:effectLst/>
                        </a:rPr>
                        <a:t>АОП рассматривается </a:t>
                      </a:r>
                      <a:r>
                        <a:rPr lang="ru-RU" sz="1400" dirty="0" err="1">
                          <a:effectLst/>
                        </a:rPr>
                        <a:t>ППк</a:t>
                      </a:r>
                      <a:r>
                        <a:rPr lang="ru-RU" sz="1400" dirty="0">
                          <a:effectLst/>
                        </a:rPr>
                        <a:t>, утверждается педагогическим советом, согласуется с родителями (законными представителями) и утверждается заведующим ДОУ.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1" marR="55491" marT="55491" marB="55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4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79749" y="447119"/>
            <a:ext cx="4896544" cy="58203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275" y="379879"/>
            <a:ext cx="8784976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к структуре АОП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6362" y="2715763"/>
            <a:ext cx="2581529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1. Целевой раздел.</a:t>
            </a:r>
          </a:p>
          <a:p>
            <a:pPr algn="ctr"/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56603" y="2715763"/>
            <a:ext cx="288032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2. Содержательный раздел </a:t>
            </a:r>
          </a:p>
          <a:p>
            <a:pPr algn="ctr"/>
            <a:r>
              <a:rPr lang="ru-RU" sz="2000" b="1" dirty="0" smtClean="0"/>
              <a:t>(общее содержание программы, обеспечивающее полноценное развитие ребенка с ОВЗ).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48352" y="2684835"/>
            <a:ext cx="2639983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3. Организационный раздел.</a:t>
            </a:r>
          </a:p>
          <a:p>
            <a:pPr algn="ctr"/>
            <a:endParaRPr lang="ru-RU" sz="20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79749" y="1091746"/>
            <a:ext cx="718142" cy="15102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28021" y="1091746"/>
            <a:ext cx="14151" cy="1486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660232" y="1076516"/>
            <a:ext cx="1148456" cy="14279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4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179512" y="980728"/>
            <a:ext cx="878497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к структуре АОП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79512" y="836712"/>
            <a:ext cx="8784976" cy="56886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 Целевой раздел.</a:t>
            </a:r>
          </a:p>
          <a:p>
            <a:pPr marL="0" indent="0"/>
            <a:r>
              <a:rPr lang="ru-RU" dirty="0" smtClean="0">
                <a:solidFill>
                  <a:schemeClr val="tx1"/>
                </a:solidFill>
              </a:rPr>
              <a:t>1.1. Пояснительная записка: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Значимые </a:t>
            </a:r>
            <a:r>
              <a:rPr lang="ru-RU" dirty="0">
                <a:solidFill>
                  <a:schemeClr val="tx1"/>
                </a:solidFill>
              </a:rPr>
              <a:t>для реализации адаптированной образовательной программы характеристики, в том числе характеристики особенностей развития ребёнка с </a:t>
            </a:r>
            <a:r>
              <a:rPr lang="ru-RU" dirty="0" smtClean="0">
                <a:solidFill>
                  <a:schemeClr val="tx1"/>
                </a:solidFill>
              </a:rPr>
              <a:t>ОВЗ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Цели и задачи реализации адаптированной образовательной </a:t>
            </a:r>
            <a:r>
              <a:rPr lang="ru-RU" dirty="0" smtClean="0">
                <a:solidFill>
                  <a:schemeClr val="tx1"/>
                </a:solidFill>
              </a:rPr>
              <a:t>программы.</a:t>
            </a:r>
          </a:p>
          <a:p>
            <a:pPr marL="0" indent="0"/>
            <a:r>
              <a:rPr lang="ru-RU" b="1" dirty="0">
                <a:solidFill>
                  <a:srgbClr val="C00000"/>
                </a:solidFill>
              </a:rPr>
              <a:t>Целью </a:t>
            </a:r>
            <a:r>
              <a:rPr lang="ru-RU" dirty="0">
                <a:solidFill>
                  <a:srgbClr val="C00000"/>
                </a:solidFill>
              </a:rPr>
              <a:t>АОП является проектирование социальных ситуаций развития </a:t>
            </a:r>
            <a:r>
              <a:rPr lang="ru-RU" dirty="0" smtClean="0">
                <a:solidFill>
                  <a:srgbClr val="C00000"/>
                </a:solidFill>
              </a:rPr>
              <a:t>ребенка с РАС, </a:t>
            </a:r>
            <a:r>
              <a:rPr lang="ru-RU" dirty="0">
                <a:solidFill>
                  <a:srgbClr val="C00000"/>
                </a:solidFill>
              </a:rPr>
              <a:t>развивающей предметно-пространственной среды, обеспечивающих позитивную социализацию, мотивацию и поддержку индивидуальности через общение, игру, познавательно-исследовательскую деятельность и другие формы активности на основе сотрудничества с взрослыми и сверстниками.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Принципы к формированию адаптированной образовательной </a:t>
            </a:r>
            <a:r>
              <a:rPr lang="ru-RU" dirty="0" smtClean="0">
                <a:solidFill>
                  <a:schemeClr val="tx1"/>
                </a:solidFill>
              </a:rPr>
              <a:t>программы (см. </a:t>
            </a:r>
            <a:r>
              <a:rPr lang="ru-RU" dirty="0" err="1" smtClean="0">
                <a:solidFill>
                  <a:schemeClr val="tx1"/>
                </a:solidFill>
              </a:rPr>
              <a:t>ПрАООП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0" indent="0"/>
            <a:r>
              <a:rPr lang="ru-RU" dirty="0" smtClean="0">
                <a:solidFill>
                  <a:schemeClr val="tx1"/>
                </a:solidFill>
              </a:rPr>
              <a:t>1.2. Планируемые </a:t>
            </a:r>
            <a:r>
              <a:rPr lang="ru-RU" dirty="0">
                <a:solidFill>
                  <a:schemeClr val="tx1"/>
                </a:solidFill>
              </a:rPr>
              <a:t>результаты освоения </a:t>
            </a:r>
            <a:r>
              <a:rPr lang="ru-RU" dirty="0" smtClean="0">
                <a:solidFill>
                  <a:schemeClr val="tx1"/>
                </a:solidFill>
              </a:rPr>
              <a:t>Программы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(целевые ориентиры). </a:t>
            </a:r>
            <a:r>
              <a:rPr lang="ru-RU" dirty="0">
                <a:solidFill>
                  <a:srgbClr val="C00000"/>
                </a:solidFill>
              </a:rPr>
              <a:t>При планировании результатов освоения АОП ребёнка </a:t>
            </a:r>
            <a:r>
              <a:rPr lang="ru-RU" dirty="0" smtClean="0">
                <a:solidFill>
                  <a:srgbClr val="C00000"/>
                </a:solidFill>
              </a:rPr>
              <a:t>с ОВЗ следует </a:t>
            </a:r>
            <a:r>
              <a:rPr lang="ru-RU" dirty="0">
                <a:solidFill>
                  <a:srgbClr val="C00000"/>
                </a:solidFill>
              </a:rPr>
              <a:t>учитывать индивидуальные особенности развития конкретного ребенка и особенности его взаимодействия с окружающей средой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/>
            <a:r>
              <a:rPr lang="ru-RU" dirty="0" smtClean="0">
                <a:solidFill>
                  <a:schemeClr val="tx1"/>
                </a:solidFill>
              </a:rPr>
              <a:t>1.3. </a:t>
            </a:r>
            <a:r>
              <a:rPr lang="ru-RU" dirty="0">
                <a:solidFill>
                  <a:schemeClr val="tx1"/>
                </a:solidFill>
              </a:rPr>
              <a:t>Развивающее оценивание качества образовательной деятельности по </a:t>
            </a:r>
            <a:r>
              <a:rPr lang="ru-RU" dirty="0" smtClean="0">
                <a:solidFill>
                  <a:schemeClr val="tx1"/>
                </a:solidFill>
              </a:rPr>
              <a:t>Программе (наблюдение, система </a:t>
            </a:r>
            <a:r>
              <a:rPr lang="ru-RU" dirty="0">
                <a:solidFill>
                  <a:schemeClr val="tx1"/>
                </a:solidFill>
              </a:rPr>
              <a:t>педагогической и психолого-педагогической диагностики, мониторинга качества усвоения </a:t>
            </a:r>
            <a:r>
              <a:rPr lang="ru-RU" dirty="0" smtClean="0">
                <a:solidFill>
                  <a:schemeClr val="tx1"/>
                </a:solidFill>
              </a:rPr>
              <a:t>Программы).</a:t>
            </a:r>
          </a:p>
          <a:p>
            <a:pPr marL="0" indent="0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777429" y="1124744"/>
            <a:ext cx="878497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07504" y="260648"/>
            <a:ext cx="8784976" cy="5688632"/>
          </a:xfrm>
        </p:spPr>
        <p:txBody>
          <a:bodyPr>
            <a:normAutofit/>
          </a:bodyPr>
          <a:lstStyle/>
          <a:p>
            <a:pPr marL="0" indent="0" algn="ctr"/>
            <a:r>
              <a:rPr lang="ru-RU" b="1" dirty="0" smtClean="0">
                <a:solidFill>
                  <a:schemeClr val="tx1"/>
                </a:solidFill>
              </a:rPr>
              <a:t>Значимые </a:t>
            </a:r>
            <a:r>
              <a:rPr lang="ru-RU" b="1" dirty="0">
                <a:solidFill>
                  <a:schemeClr val="tx1"/>
                </a:solidFill>
              </a:rPr>
              <a:t>для реализации адаптированной образовательной программы </a:t>
            </a:r>
            <a:r>
              <a:rPr lang="ru-RU" b="1" dirty="0" smtClean="0">
                <a:solidFill>
                  <a:schemeClr val="tx1"/>
                </a:solidFill>
              </a:rPr>
              <a:t>характеристики</a:t>
            </a:r>
            <a:r>
              <a:rPr lang="ru-RU" b="1" dirty="0">
                <a:solidFill>
                  <a:schemeClr val="tx1"/>
                </a:solidFill>
              </a:rPr>
              <a:t>, в том числе характеристики особенностей </a:t>
            </a:r>
            <a:r>
              <a:rPr lang="ru-RU" b="1" dirty="0" smtClean="0">
                <a:solidFill>
                  <a:schemeClr val="tx1"/>
                </a:solidFill>
              </a:rPr>
              <a:t>развития </a:t>
            </a:r>
            <a:r>
              <a:rPr lang="ru-RU" b="1" dirty="0">
                <a:solidFill>
                  <a:schemeClr val="tx1"/>
                </a:solidFill>
              </a:rPr>
              <a:t>ребёнка с </a:t>
            </a:r>
            <a:r>
              <a:rPr lang="ru-RU" b="1" dirty="0" smtClean="0">
                <a:solidFill>
                  <a:schemeClr val="tx1"/>
                </a:solidFill>
              </a:rPr>
              <a:t>ОВЗ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        Ребёнок </a:t>
            </a:r>
            <a:r>
              <a:rPr lang="ru-RU" sz="1600" dirty="0">
                <a:solidFill>
                  <a:schemeClr val="tx1"/>
                </a:solidFill>
              </a:rPr>
              <a:t>посещает среднюю </a:t>
            </a:r>
            <a:r>
              <a:rPr lang="ru-RU" sz="1600" dirty="0" smtClean="0">
                <a:solidFill>
                  <a:schemeClr val="tx1"/>
                </a:solidFill>
              </a:rPr>
              <a:t>группу …. </a:t>
            </a:r>
            <a:r>
              <a:rPr lang="ru-RU" sz="1600" dirty="0">
                <a:solidFill>
                  <a:schemeClr val="tx1"/>
                </a:solidFill>
              </a:rPr>
              <a:t>Согласно заключению ПМПК от 16.10.2020 </a:t>
            </a:r>
            <a:r>
              <a:rPr lang="ru-RU" sz="1600" dirty="0" smtClean="0">
                <a:solidFill>
                  <a:schemeClr val="tx1"/>
                </a:solidFill>
              </a:rPr>
              <a:t>г. </a:t>
            </a:r>
            <a:r>
              <a:rPr lang="ru-RU" sz="1600" dirty="0" smtClean="0">
                <a:solidFill>
                  <a:srgbClr val="C00000"/>
                </a:solidFill>
              </a:rPr>
              <a:t>рекомендована </a:t>
            </a:r>
            <a:r>
              <a:rPr lang="ru-RU" sz="1600" dirty="0">
                <a:solidFill>
                  <a:srgbClr val="C00000"/>
                </a:solidFill>
              </a:rPr>
              <a:t>АОП ДО для детей с расстройствами аутистического спектра, </a:t>
            </a:r>
            <a:r>
              <a:rPr lang="ru-RU" sz="1600" dirty="0">
                <a:solidFill>
                  <a:schemeClr val="tx1"/>
                </a:solidFill>
              </a:rPr>
              <a:t>дополнительные рекомендации: занятия с учителем-логопедом, учителем-дефектологом, </a:t>
            </a:r>
            <a:r>
              <a:rPr lang="ru-RU" sz="1600" dirty="0" smtClean="0">
                <a:solidFill>
                  <a:schemeClr val="tx1"/>
                </a:solidFill>
              </a:rPr>
              <a:t>педагогом-психологом. Требуется </a:t>
            </a:r>
            <a:r>
              <a:rPr lang="ru-RU" sz="1600" dirty="0">
                <a:solidFill>
                  <a:schemeClr val="tx1"/>
                </a:solidFill>
              </a:rPr>
              <a:t>коррекционно- развивающая работа над </a:t>
            </a:r>
            <a:r>
              <a:rPr lang="ru-RU" sz="1600" dirty="0" smtClean="0">
                <a:solidFill>
                  <a:schemeClr val="tx1"/>
                </a:solidFill>
              </a:rPr>
              <a:t>развитием: эмоционально-волевой сферы; познавательной </a:t>
            </a:r>
            <a:r>
              <a:rPr lang="ru-RU" sz="1600" dirty="0">
                <a:solidFill>
                  <a:schemeClr val="tx1"/>
                </a:solidFill>
              </a:rPr>
              <a:t>сферы (внимания, памяти, зрительного восприятия, </a:t>
            </a:r>
            <a:r>
              <a:rPr lang="ru-RU" sz="1600" dirty="0" smtClean="0">
                <a:solidFill>
                  <a:schemeClr val="tx1"/>
                </a:solidFill>
              </a:rPr>
              <a:t>т.д.);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звуковой </a:t>
            </a:r>
            <a:r>
              <a:rPr lang="ru-RU" sz="1600" dirty="0">
                <a:solidFill>
                  <a:schemeClr val="tx1"/>
                </a:solidFill>
              </a:rPr>
              <a:t>стороны </a:t>
            </a:r>
            <a:r>
              <a:rPr lang="ru-RU" sz="1600" dirty="0" smtClean="0">
                <a:solidFill>
                  <a:schemeClr val="tx1"/>
                </a:solidFill>
              </a:rPr>
              <a:t>речи; мелкой </a:t>
            </a:r>
            <a:r>
              <a:rPr lang="ru-RU" sz="1600" dirty="0">
                <a:solidFill>
                  <a:schemeClr val="tx1"/>
                </a:solidFill>
              </a:rPr>
              <a:t>моторики рук (работа с пластилином, пальчиковые игры). </a:t>
            </a:r>
          </a:p>
          <a:p>
            <a:pPr marL="0" indent="0" algn="ctr"/>
            <a:endParaRPr lang="ru-RU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48547"/>
              </p:ext>
            </p:extLst>
          </p:nvPr>
        </p:nvGraphicFramePr>
        <p:xfrm>
          <a:off x="189122" y="2393336"/>
          <a:ext cx="8703358" cy="4380724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58542"/>
                <a:gridCol w="7344816"/>
              </a:tblGrid>
              <a:tr h="281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Актуальное состояние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</a:tr>
              <a:tr h="58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Физическое </a:t>
                      </a:r>
                      <a:r>
                        <a:rPr lang="ru-RU" sz="1400" dirty="0" smtClean="0">
                          <a:effectLst/>
                        </a:rPr>
                        <a:t>развитие</a:t>
                      </a:r>
                      <a:endParaRPr lang="ru-RU" sz="1400" dirty="0">
                        <a:effectLst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Физически</a:t>
                      </a:r>
                      <a:r>
                        <a:rPr lang="ru-RU" sz="1400" baseline="0" dirty="0" smtClean="0">
                          <a:effectLst/>
                        </a:rPr>
                        <a:t> отстаёт от</a:t>
                      </a:r>
                      <a:r>
                        <a:rPr lang="ru-RU" sz="1400" dirty="0" smtClean="0">
                          <a:effectLst/>
                        </a:rPr>
                        <a:t> возраста. </a:t>
                      </a:r>
                      <a:r>
                        <a:rPr lang="ru-RU" sz="1400" dirty="0">
                          <a:effectLst/>
                        </a:rPr>
                        <a:t>Координация движений </a:t>
                      </a:r>
                      <a:r>
                        <a:rPr lang="ru-RU" sz="1400" dirty="0" smtClean="0">
                          <a:effectLst/>
                        </a:rPr>
                        <a:t>нарушена. Не может выполнить</a:t>
                      </a:r>
                      <a:r>
                        <a:rPr lang="ru-RU" sz="1400" baseline="0" dirty="0" smtClean="0">
                          <a:effectLst/>
                        </a:rPr>
                        <a:t> движения по подражанию.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</a:tr>
              <a:tr h="948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Художественно-эстетическое развитие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Мелкая </a:t>
                      </a:r>
                      <a:r>
                        <a:rPr lang="ru-RU" sz="1400" dirty="0" smtClean="0">
                          <a:effectLst/>
                        </a:rPr>
                        <a:t>моторика</a:t>
                      </a:r>
                      <a:r>
                        <a:rPr lang="ru-RU" sz="1400" baseline="0" dirty="0" smtClean="0">
                          <a:effectLst/>
                        </a:rPr>
                        <a:t> нарушена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  <a:r>
                        <a:rPr lang="ru-RU" sz="1400" baseline="0" dirty="0" smtClean="0">
                          <a:effectLst/>
                        </a:rPr>
                        <a:t> не может </a:t>
                      </a:r>
                      <a:r>
                        <a:rPr lang="ru-RU" sz="1400" dirty="0" smtClean="0">
                          <a:effectLst/>
                        </a:rPr>
                        <a:t>выполнить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простые </a:t>
                      </a:r>
                      <a:r>
                        <a:rPr lang="ru-RU" sz="1400" dirty="0">
                          <a:effectLst/>
                        </a:rPr>
                        <a:t>упражнения пальчиковой </a:t>
                      </a:r>
                      <a:r>
                        <a:rPr lang="ru-RU" sz="1400" dirty="0" smtClean="0">
                          <a:effectLst/>
                        </a:rPr>
                        <a:t>гимнастики. Не</a:t>
                      </a:r>
                      <a:r>
                        <a:rPr lang="ru-RU" sz="1400" baseline="0" dirty="0" smtClean="0">
                          <a:effectLst/>
                        </a:rPr>
                        <a:t> умеет держать карандаш. Не проявляет интереса к продуктивным видам деятельности (лепка). Может выполнить простые постройки из конструктора.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</a:tr>
              <a:tr h="600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Речевое развитие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Обращенную </a:t>
                      </a:r>
                      <a:r>
                        <a:rPr lang="ru-RU" sz="1400" dirty="0">
                          <a:effectLst/>
                        </a:rPr>
                        <a:t>речь </a:t>
                      </a:r>
                      <a:r>
                        <a:rPr lang="ru-RU" sz="1400" dirty="0" smtClean="0">
                          <a:effectLst/>
                        </a:rPr>
                        <a:t>в </a:t>
                      </a:r>
                      <a:r>
                        <a:rPr lang="ru-RU" sz="1400" dirty="0">
                          <a:effectLst/>
                        </a:rPr>
                        <a:t>полном </a:t>
                      </a:r>
                      <a:r>
                        <a:rPr lang="ru-RU" sz="1400" dirty="0" smtClean="0">
                          <a:effectLst/>
                        </a:rPr>
                        <a:t>объеме</a:t>
                      </a:r>
                      <a:r>
                        <a:rPr lang="ru-RU" sz="1400" baseline="0" dirty="0" smtClean="0">
                          <a:effectLst/>
                        </a:rPr>
                        <a:t> не понимает. </a:t>
                      </a:r>
                      <a:r>
                        <a:rPr lang="ru-RU" sz="1400" dirty="0" smtClean="0">
                          <a:effectLst/>
                        </a:rPr>
                        <a:t> Речь отсутствует.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спонтанной речи фиксируются различные вокализации и звукообразования.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</a:tr>
              <a:tr h="980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Социально-коммуникативное развитие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Культурно-гигиенические</a:t>
                      </a:r>
                      <a:r>
                        <a:rPr lang="ru-RU" sz="14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навыки не сформированы.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Коммуникацию со взрослыми не устанавливает. Визуальный контакт отсутствует. Тактильного контакта избегает.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общение со сверстниками не вступает. Попытки сверстников вовлечь в совместную игру игнорирует.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</a:tr>
              <a:tr h="981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Познавательное развитие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8" marR="38838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Познавательного интереса к предлагаемым играм не проявляет. При попытке педагога привлечь к решению поставленной познавательной задачи, проявляет негативные реакции: кричит, разбрасывает игрушки.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самостоятельной игровой деятельности заинтересовывается игрушками, но характер действия стереотипный, бывает хаотичный.</a:t>
                      </a:r>
                    </a:p>
                  </a:txBody>
                  <a:tcPr marL="38838" marR="388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3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179512" y="980728"/>
            <a:ext cx="878497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к структуре АОП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79512" y="836712"/>
            <a:ext cx="8784976" cy="56886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 Целевой раздел.</a:t>
            </a:r>
          </a:p>
          <a:p>
            <a:pPr marL="0" indent="0"/>
            <a:r>
              <a:rPr lang="ru-RU" dirty="0" smtClean="0">
                <a:solidFill>
                  <a:schemeClr val="tx1"/>
                </a:solidFill>
              </a:rPr>
              <a:t>1.1. Пояснительная записка: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Значимые </a:t>
            </a:r>
            <a:r>
              <a:rPr lang="ru-RU" dirty="0">
                <a:solidFill>
                  <a:schemeClr val="tx1"/>
                </a:solidFill>
              </a:rPr>
              <a:t>для реализации адаптированной образовательной программы характеристики, в том числе характеристики особенностей развития ребёнка с </a:t>
            </a:r>
            <a:r>
              <a:rPr lang="ru-RU" dirty="0" smtClean="0">
                <a:solidFill>
                  <a:schemeClr val="tx1"/>
                </a:solidFill>
              </a:rPr>
              <a:t>ОВЗ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Цели и задачи реализации адаптированной образовательной </a:t>
            </a:r>
            <a:r>
              <a:rPr lang="ru-RU" dirty="0" smtClean="0">
                <a:solidFill>
                  <a:schemeClr val="tx1"/>
                </a:solidFill>
              </a:rPr>
              <a:t>программы.</a:t>
            </a:r>
          </a:p>
          <a:p>
            <a:pPr marL="0" indent="0"/>
            <a:r>
              <a:rPr lang="ru-RU" b="1" dirty="0">
                <a:solidFill>
                  <a:srgbClr val="C00000"/>
                </a:solidFill>
              </a:rPr>
              <a:t>Целью </a:t>
            </a:r>
            <a:r>
              <a:rPr lang="ru-RU" dirty="0">
                <a:solidFill>
                  <a:srgbClr val="C00000"/>
                </a:solidFill>
              </a:rPr>
              <a:t>АОП является проектирование социальных ситуаций развития </a:t>
            </a:r>
            <a:r>
              <a:rPr lang="ru-RU" dirty="0" smtClean="0">
                <a:solidFill>
                  <a:srgbClr val="C00000"/>
                </a:solidFill>
              </a:rPr>
              <a:t>ребенка с РАС, </a:t>
            </a:r>
            <a:r>
              <a:rPr lang="ru-RU" dirty="0">
                <a:solidFill>
                  <a:srgbClr val="C00000"/>
                </a:solidFill>
              </a:rPr>
              <a:t>развивающей предметно-пространственной среды, обеспечивающих позитивную социализацию, мотивацию и поддержку индивидуальности через общение, игру, познавательно-исследовательскую деятельность и другие формы активности на основе сотрудничества с взрослыми и сверстниками.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Принципы к формированию адаптированной образовательной </a:t>
            </a:r>
            <a:r>
              <a:rPr lang="ru-RU" dirty="0" smtClean="0">
                <a:solidFill>
                  <a:schemeClr val="tx1"/>
                </a:solidFill>
              </a:rPr>
              <a:t>программы (см. </a:t>
            </a:r>
            <a:r>
              <a:rPr lang="ru-RU" dirty="0" err="1" smtClean="0">
                <a:solidFill>
                  <a:schemeClr val="tx1"/>
                </a:solidFill>
              </a:rPr>
              <a:t>ПрАООП</a:t>
            </a:r>
            <a:r>
              <a:rPr lang="ru-RU" dirty="0" smtClean="0">
                <a:solidFill>
                  <a:schemeClr val="tx1"/>
                </a:solidFill>
              </a:rPr>
              <a:t> или АООП ДОО)</a:t>
            </a:r>
          </a:p>
          <a:p>
            <a:pPr marL="0" indent="0"/>
            <a:r>
              <a:rPr lang="ru-RU" dirty="0" smtClean="0">
                <a:solidFill>
                  <a:schemeClr val="tx1"/>
                </a:solidFill>
              </a:rPr>
              <a:t>1.2. Планируемые </a:t>
            </a:r>
            <a:r>
              <a:rPr lang="ru-RU" dirty="0">
                <a:solidFill>
                  <a:schemeClr val="tx1"/>
                </a:solidFill>
              </a:rPr>
              <a:t>результаты освоения </a:t>
            </a:r>
            <a:r>
              <a:rPr lang="ru-RU" dirty="0" smtClean="0">
                <a:solidFill>
                  <a:schemeClr val="tx1"/>
                </a:solidFill>
              </a:rPr>
              <a:t>Программы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(целевые ориентиры). </a:t>
            </a:r>
            <a:r>
              <a:rPr lang="ru-RU" dirty="0">
                <a:solidFill>
                  <a:srgbClr val="C00000"/>
                </a:solidFill>
              </a:rPr>
              <a:t>При планировании результатов освоения АОП ребёнка </a:t>
            </a:r>
            <a:r>
              <a:rPr lang="ru-RU" dirty="0" smtClean="0">
                <a:solidFill>
                  <a:srgbClr val="C00000"/>
                </a:solidFill>
              </a:rPr>
              <a:t>с ОВЗ следует </a:t>
            </a:r>
            <a:r>
              <a:rPr lang="ru-RU" dirty="0">
                <a:solidFill>
                  <a:srgbClr val="C00000"/>
                </a:solidFill>
              </a:rPr>
              <a:t>учитывать индивидуальные особенности развития конкретного ребенка и особенности его взаимодействия с окружающей средой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/>
            <a:r>
              <a:rPr lang="ru-RU" dirty="0" smtClean="0">
                <a:solidFill>
                  <a:schemeClr val="tx1"/>
                </a:solidFill>
              </a:rPr>
              <a:t>1.3. </a:t>
            </a:r>
            <a:r>
              <a:rPr lang="ru-RU" dirty="0">
                <a:solidFill>
                  <a:schemeClr val="tx1"/>
                </a:solidFill>
              </a:rPr>
              <a:t>Развивающее оценивание качества образовательной деятельности по </a:t>
            </a:r>
            <a:r>
              <a:rPr lang="ru-RU" dirty="0" smtClean="0">
                <a:solidFill>
                  <a:schemeClr val="tx1"/>
                </a:solidFill>
              </a:rPr>
              <a:t>Программе (наблюдение, система </a:t>
            </a:r>
            <a:r>
              <a:rPr lang="ru-RU" dirty="0">
                <a:solidFill>
                  <a:schemeClr val="tx1"/>
                </a:solidFill>
              </a:rPr>
              <a:t>педагогической и психолого-педагогической диагностики, мониторинга качества усвоения </a:t>
            </a:r>
            <a:r>
              <a:rPr lang="ru-RU" dirty="0" smtClean="0">
                <a:solidFill>
                  <a:schemeClr val="tx1"/>
                </a:solidFill>
              </a:rPr>
              <a:t>Программы).</a:t>
            </a:r>
          </a:p>
          <a:p>
            <a:pPr marL="0" indent="0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179512" y="980728"/>
            <a:ext cx="878497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79512" y="413214"/>
            <a:ext cx="8784976" cy="5688632"/>
          </a:xfrm>
        </p:spPr>
        <p:txBody>
          <a:bodyPr>
            <a:normAutofit/>
          </a:bodyPr>
          <a:lstStyle/>
          <a:p>
            <a:pPr marL="0" indent="0"/>
            <a:r>
              <a:rPr lang="ru-RU" sz="2000" b="1" dirty="0" smtClean="0">
                <a:solidFill>
                  <a:schemeClr val="tx1"/>
                </a:solidFill>
              </a:rPr>
              <a:t>1.2. Планируемые </a:t>
            </a:r>
            <a:r>
              <a:rPr lang="ru-RU" sz="2000" b="1" dirty="0">
                <a:solidFill>
                  <a:schemeClr val="tx1"/>
                </a:solidFill>
              </a:rPr>
              <a:t>результаты освоения </a:t>
            </a:r>
            <a:r>
              <a:rPr lang="ru-RU" sz="2000" b="1" dirty="0" smtClean="0">
                <a:solidFill>
                  <a:schemeClr val="tx1"/>
                </a:solidFill>
              </a:rPr>
              <a:t>Программы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(целевые ориентиры). </a:t>
            </a:r>
            <a:r>
              <a:rPr lang="ru-RU" sz="2000" dirty="0">
                <a:solidFill>
                  <a:srgbClr val="993300"/>
                </a:solidFill>
              </a:rPr>
              <a:t>При планировании результатов освоения АОП ребёнка </a:t>
            </a:r>
            <a:r>
              <a:rPr lang="ru-RU" sz="2000" dirty="0" smtClean="0">
                <a:solidFill>
                  <a:srgbClr val="993300"/>
                </a:solidFill>
              </a:rPr>
              <a:t>с ОВЗ следует </a:t>
            </a:r>
            <a:r>
              <a:rPr lang="ru-RU" sz="2000" dirty="0">
                <a:solidFill>
                  <a:srgbClr val="993300"/>
                </a:solidFill>
              </a:rPr>
              <a:t>учитывать индивидуальные особенности развития конкретного ребенка и особенности его взаимодействия с окружающей </a:t>
            </a:r>
            <a:r>
              <a:rPr lang="ru-RU" sz="2000" dirty="0" smtClean="0">
                <a:solidFill>
                  <a:srgbClr val="993300"/>
                </a:solidFill>
              </a:rPr>
              <a:t>средой. </a:t>
            </a:r>
          </a:p>
          <a:p>
            <a:pPr marL="0" indent="0"/>
            <a:r>
              <a:rPr lang="ru-RU" sz="2000" dirty="0" smtClean="0">
                <a:solidFill>
                  <a:schemeClr val="tx1"/>
                </a:solidFill>
              </a:rPr>
              <a:t>Например: </a:t>
            </a:r>
          </a:p>
          <a:p>
            <a:r>
              <a:rPr lang="ru-RU" sz="2000" dirty="0">
                <a:solidFill>
                  <a:srgbClr val="C00000"/>
                </a:solidFill>
              </a:rPr>
              <a:t>– владеть альтернативными способами коммуникации; </a:t>
            </a:r>
          </a:p>
          <a:p>
            <a:r>
              <a:rPr lang="ru-RU" sz="2000" dirty="0">
                <a:solidFill>
                  <a:srgbClr val="C00000"/>
                </a:solidFill>
              </a:rPr>
              <a:t>– замечать других детей, проявлять к ним интерес, принимать участие в совместной деятельности, некоторых общих играх; </a:t>
            </a:r>
          </a:p>
          <a:p>
            <a:r>
              <a:rPr lang="ru-RU" sz="2000" dirty="0">
                <a:solidFill>
                  <a:srgbClr val="C00000"/>
                </a:solidFill>
              </a:rPr>
              <a:t>– здороваться и прощаться, благодарить доступным способом; </a:t>
            </a:r>
          </a:p>
          <a:p>
            <a:r>
              <a:rPr lang="ru-RU" sz="2000" dirty="0">
                <a:solidFill>
                  <a:srgbClr val="C00000"/>
                </a:solidFill>
              </a:rPr>
              <a:t>– адекватно вести себя в знакомой и незнакомой ситуации; </a:t>
            </a:r>
          </a:p>
          <a:p>
            <a:r>
              <a:rPr lang="ru-RU" sz="2000" dirty="0">
                <a:solidFill>
                  <a:srgbClr val="C00000"/>
                </a:solidFill>
              </a:rPr>
              <a:t>– сообщать о своих желаниях доступным способом; </a:t>
            </a:r>
          </a:p>
          <a:p>
            <a:pPr marL="0" indent="0"/>
            <a:r>
              <a:rPr lang="ru-RU" sz="2000" dirty="0">
                <a:solidFill>
                  <a:srgbClr val="C00000"/>
                </a:solidFill>
              </a:rPr>
              <a:t>– владеть основными навыками </a:t>
            </a:r>
            <a:r>
              <a:rPr lang="ru-RU" sz="2000" dirty="0" smtClean="0">
                <a:solidFill>
                  <a:srgbClr val="C00000"/>
                </a:solidFill>
              </a:rPr>
              <a:t>самообслуживания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и т. д.</a:t>
            </a:r>
          </a:p>
        </p:txBody>
      </p:sp>
    </p:spTree>
    <p:extLst>
      <p:ext uri="{BB962C8B-B14F-4D97-AF65-F5344CB8AC3E}">
        <p14:creationId xmlns:p14="http://schemas.microsoft.com/office/powerpoint/2010/main" val="21791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179512" y="980728"/>
            <a:ext cx="878497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179512" y="413214"/>
            <a:ext cx="8784976" cy="5688632"/>
          </a:xfrm>
        </p:spPr>
        <p:txBody>
          <a:bodyPr>
            <a:normAutofit/>
          </a:bodyPr>
          <a:lstStyle/>
          <a:p>
            <a:pPr marL="0" indent="0"/>
            <a:r>
              <a:rPr lang="ru-RU" b="1" dirty="0" smtClean="0">
                <a:solidFill>
                  <a:schemeClr val="tx1"/>
                </a:solidFill>
              </a:rPr>
              <a:t>1.3. </a:t>
            </a:r>
            <a:r>
              <a:rPr lang="ru-RU" b="1" dirty="0">
                <a:solidFill>
                  <a:schemeClr val="tx1"/>
                </a:solidFill>
              </a:rPr>
              <a:t>Развивающее оценивание качества образовательной деятельности по </a:t>
            </a:r>
            <a:r>
              <a:rPr lang="ru-RU" b="1" dirty="0" smtClean="0">
                <a:solidFill>
                  <a:schemeClr val="tx1"/>
                </a:solidFill>
              </a:rPr>
              <a:t>Программе (наблюдение, система </a:t>
            </a:r>
            <a:r>
              <a:rPr lang="ru-RU" b="1" dirty="0">
                <a:solidFill>
                  <a:schemeClr val="tx1"/>
                </a:solidFill>
              </a:rPr>
              <a:t>педагогической и психолого-педагогической диагностики, мониторинга качества усвоения </a:t>
            </a:r>
            <a:r>
              <a:rPr lang="ru-RU" b="1" dirty="0" smtClean="0">
                <a:solidFill>
                  <a:schemeClr val="tx1"/>
                </a:solidFill>
              </a:rPr>
              <a:t>Программы).</a:t>
            </a:r>
          </a:p>
          <a:p>
            <a:r>
              <a:rPr lang="ru-RU" dirty="0">
                <a:solidFill>
                  <a:srgbClr val="CC0000"/>
                </a:solidFill>
              </a:rPr>
              <a:t>Программой предусмотрен мониторинг динамики развития ребёнка, динамики </a:t>
            </a:r>
            <a:r>
              <a:rPr lang="ru-RU" dirty="0" smtClean="0">
                <a:solidFill>
                  <a:srgbClr val="CC0000"/>
                </a:solidFill>
              </a:rPr>
              <a:t>его образовательных </a:t>
            </a:r>
            <a:r>
              <a:rPr lang="ru-RU" dirty="0">
                <a:solidFill>
                  <a:srgbClr val="CC0000"/>
                </a:solidFill>
              </a:rPr>
              <a:t>достижений, основанная на методе наблюдения и включающая: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педагогические наблюдения;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диагностические пробы;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детское портфолио,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фиксирующее </a:t>
            </a: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достижения ребенка в ходе образовательной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карта развития ребенка;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различные шкалы индивидуального развития ребенка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и т. д.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435954"/>
              </p:ext>
            </p:extLst>
          </p:nvPr>
        </p:nvGraphicFramePr>
        <p:xfrm>
          <a:off x="179512" y="4005064"/>
          <a:ext cx="8784976" cy="1682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3173"/>
                <a:gridCol w="2375010"/>
                <a:gridCol w="3867142"/>
                <a:gridCol w="2109651"/>
              </a:tblGrid>
              <a:tr h="558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материала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Цель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Автор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8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Речевая карта.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Изучение степени сформированности всех сторон речевого развития.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Н.В. Нищева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8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Карта развития ребенка 3-7 лет.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Изучение индивидуального развития ребёнка.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А.Г. </a:t>
                      </a:r>
                      <a:r>
                        <a:rPr lang="ru-RU" sz="1600" dirty="0" err="1" smtClean="0">
                          <a:effectLst/>
                        </a:rPr>
                        <a:t>Асмолов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И.Е. Федосова.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4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к структуре АОП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79512" y="692696"/>
            <a:ext cx="8784976" cy="568863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2. Содержательный раздел.</a:t>
            </a:r>
          </a:p>
          <a:p>
            <a:pPr marL="0" indent="0"/>
            <a:r>
              <a:rPr lang="ru-RU" dirty="0" smtClean="0">
                <a:solidFill>
                  <a:schemeClr val="tx1"/>
                </a:solidFill>
              </a:rPr>
              <a:t>2.1. Образовательная </a:t>
            </a:r>
            <a:r>
              <a:rPr lang="ru-RU" dirty="0">
                <a:solidFill>
                  <a:schemeClr val="tx1"/>
                </a:solidFill>
              </a:rPr>
              <a:t>деятельность воспитателя в соответствии с направлениями развития ребенка, представленными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пяти образовательных </a:t>
            </a:r>
            <a:r>
              <a:rPr lang="ru-RU" dirty="0" smtClean="0">
                <a:solidFill>
                  <a:schemeClr val="tx1"/>
                </a:solidFill>
              </a:rPr>
              <a:t>областях.</a:t>
            </a:r>
          </a:p>
          <a:p>
            <a:pPr marL="0" indent="0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61410"/>
              </p:ext>
            </p:extLst>
          </p:nvPr>
        </p:nvGraphicFramePr>
        <p:xfrm>
          <a:off x="251520" y="1772816"/>
          <a:ext cx="8712968" cy="3899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/>
                <a:gridCol w="6696744"/>
              </a:tblGrid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ОО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Задачи и содержание коррекционно-развивающей работы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«Социально-коммуникативное развитие»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Совершенствовать навыки самообслуживания.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Развивать в игре коммуникативные навыки, подражательность.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«Речевое развитие»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Совершенствовать умение вслушиваться в обращенную речь.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Совершенствование навыков звукоподражания.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«Познавательное развитие»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Совершенствование навыка фиксации взгляда на объекте.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Совершенствовать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обследовать предметы разными способами.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111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«Художественно-эстетическое развитие»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Развивать эмоциональную отзывчивость на музыку.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Учить работать карандашом, кисточкой. Развивать тонкую пальцевую моторику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пальчиковой гимнастике.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57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«Физическое развитие»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подражания взрослым и детям, выполнение упражнений по простой инструкции одновременно с другими детьми.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278" y="5734997"/>
            <a:ext cx="8603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Предполагаемый результат: </a:t>
            </a:r>
            <a:r>
              <a:rPr lang="ru-RU" dirty="0" smtClean="0"/>
              <a:t>навыки самообслуживания сформированы, ребенок  </a:t>
            </a:r>
          </a:p>
          <a:p>
            <a:r>
              <a:rPr lang="ru-RU" dirty="0"/>
              <a:t>в</a:t>
            </a:r>
            <a:r>
              <a:rPr lang="ru-RU" dirty="0" smtClean="0"/>
              <a:t>ступает в контакт со сверстниками, выполняет простые манипуляции с предметами.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0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к структуре АОП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8686" y="1088368"/>
            <a:ext cx="796773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2. Содержательный раздел</a:t>
            </a:r>
            <a:r>
              <a:rPr lang="ru-RU" sz="2000" b="1" dirty="0" smtClean="0"/>
              <a:t>.</a:t>
            </a:r>
          </a:p>
          <a:p>
            <a:r>
              <a:rPr lang="ru-RU" sz="2000" dirty="0" smtClean="0"/>
              <a:t>2.2. Направления </a:t>
            </a:r>
            <a:r>
              <a:rPr lang="ru-RU" sz="2000" dirty="0"/>
              <a:t>деятельности педагогов-специалистов по коррекции развития ребёнка с </a:t>
            </a:r>
            <a:r>
              <a:rPr lang="ru-RU" sz="2000" dirty="0" smtClean="0"/>
              <a:t>ОВЗ: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Коррекционно-образовательная деятельность </a:t>
            </a:r>
            <a:r>
              <a:rPr lang="ru-RU" sz="2000" dirty="0" smtClean="0"/>
              <a:t>учителя-дефектолога.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Коррекционно-образовательная деятельность </a:t>
            </a:r>
            <a:r>
              <a:rPr lang="ru-RU" sz="2000" dirty="0" smtClean="0"/>
              <a:t>учителя-логопеда.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Коррекционно-образовательная деятельность </a:t>
            </a:r>
            <a:r>
              <a:rPr lang="ru-RU" sz="2000" dirty="0" smtClean="0"/>
              <a:t>педагога-психолога.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Коррекционно-образовательная деятельность </a:t>
            </a:r>
            <a:r>
              <a:rPr lang="ru-RU" sz="2000" dirty="0" smtClean="0"/>
              <a:t>музыкального руководителя.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Коррекционно-образовательная </a:t>
            </a:r>
            <a:r>
              <a:rPr lang="ru-RU" sz="2000" dirty="0"/>
              <a:t>деятельность инструктора по физической </a:t>
            </a:r>
            <a:r>
              <a:rPr lang="ru-RU" sz="2000" dirty="0" smtClean="0"/>
              <a:t>культуре.</a:t>
            </a:r>
          </a:p>
          <a:p>
            <a:r>
              <a:rPr lang="ru-RU" sz="2000" dirty="0" smtClean="0"/>
              <a:t>2.3. </a:t>
            </a:r>
            <a:r>
              <a:rPr lang="ru-RU" sz="2000" dirty="0"/>
              <a:t>Формы организации деятельности ребёнка с </a:t>
            </a:r>
            <a:r>
              <a:rPr lang="ru-RU" sz="2000" dirty="0" smtClean="0"/>
              <a:t>ОВЗ.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Индивидуальные </a:t>
            </a:r>
            <a:r>
              <a:rPr lang="ru-RU" sz="2000" dirty="0"/>
              <a:t>и групповые занятия - основная форма </a:t>
            </a:r>
            <a:r>
              <a:rPr lang="ru-RU" sz="2000" dirty="0" smtClean="0"/>
              <a:t>работы.</a:t>
            </a:r>
          </a:p>
          <a:p>
            <a:r>
              <a:rPr lang="ru-RU" sz="2000" dirty="0" smtClean="0"/>
              <a:t>2.4. </a:t>
            </a:r>
            <a:r>
              <a:rPr lang="ru-RU" sz="2000" dirty="0"/>
              <a:t>Взаимодействие педагогического коллектива с семьей </a:t>
            </a:r>
            <a:r>
              <a:rPr lang="ru-RU" sz="2000" dirty="0" smtClean="0"/>
              <a:t>ребёнка с ОВЗ. </a:t>
            </a:r>
          </a:p>
          <a:p>
            <a:r>
              <a:rPr lang="ru-RU" sz="2000" dirty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317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76617"/>
            <a:ext cx="6228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2.3. Формы </a:t>
            </a:r>
            <a:r>
              <a:rPr lang="ru-RU" sz="2000" b="1" dirty="0"/>
              <a:t>организации деятельности ребёнка с ОВЗ.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76727"/>
            <a:ext cx="8735238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и групповые занятия - основная форма работы с данным ребёнком. Продолжительность индивидуального занятия до 20 минут в зависимости от возраста и состояния ребёнка. Групповые занятия проводятся согласно сетке занятий ДОУ. 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09981"/>
              </p:ext>
            </p:extLst>
          </p:nvPr>
        </p:nvGraphicFramePr>
        <p:xfrm>
          <a:off x="179512" y="1580230"/>
          <a:ext cx="8735238" cy="519657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528392"/>
                <a:gridCol w="992477"/>
                <a:gridCol w="2758497"/>
                <a:gridCol w="1455872"/>
              </a:tblGrid>
              <a:tr h="350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занятий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Форма организации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Периодичность занятий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</a:tr>
              <a:tr h="3504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Коррекционная работа учителя-дефектолога.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Индивид.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занятия в неделю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Учитель-дефектолог.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</a:tr>
              <a:tr h="9953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Индивидуальная коррекционная работа в группе (развитие общей и мелкой моторики, координации движений, коррекция проблем общения)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Индивид.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Ежедневно, в совместной и непосредственно организованной </a:t>
                      </a:r>
                      <a:r>
                        <a:rPr lang="ru-RU" sz="1400" dirty="0" smtClean="0">
                          <a:effectLst/>
                        </a:rPr>
                        <a:t>деятельности (вечернее время), в </a:t>
                      </a:r>
                      <a:r>
                        <a:rPr lang="ru-RU" sz="1400" dirty="0">
                          <a:effectLst/>
                        </a:rPr>
                        <a:t>режимных моментах.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Воспитатель.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Индивидуальная коррекционная работа на прогулке (</a:t>
                      </a:r>
                      <a:r>
                        <a:rPr lang="ru-RU" sz="1400" dirty="0" smtClean="0">
                          <a:effectLst/>
                        </a:rPr>
                        <a:t>развитие</a:t>
                      </a:r>
                      <a:r>
                        <a:rPr lang="ru-RU" sz="1400" baseline="0" dirty="0" smtClean="0">
                          <a:effectLst/>
                        </a:rPr>
                        <a:t> игровой деятельности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>
                          <a:effectLst/>
                        </a:rPr>
                        <a:t>коррекция проблем общения со  сверстниками).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Индивид.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Ежедневно.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Воспитатель.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</a:tr>
              <a:tr h="5256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«Коррекционный час» - работа воспитателя по заданию </a:t>
                      </a:r>
                      <a:r>
                        <a:rPr lang="ru-RU" sz="1400" dirty="0" smtClean="0">
                          <a:effectLst/>
                        </a:rPr>
                        <a:t>учителя-дефектолога.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Пальчиковая гимнастика.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Индивид.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групповая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графику</a:t>
                      </a:r>
                      <a:endParaRPr lang="ru-RU" sz="12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Ежедневно.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Учитель-дефектолог.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Воспитатель.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</a:tr>
              <a:tr h="7009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Занятия с музыкальным руководителем, с инструктором по ФИЗО.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групповая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соответствии с сеткой занятий группы.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Музыкальный руководитель, инструктор по ФИЗО.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36" y="3268480"/>
            <a:ext cx="5514976" cy="304242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7224" y="939684"/>
            <a:ext cx="7315176" cy="16731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sz="32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реализация АООП (АОП) в ДОО в соответствии </a:t>
            </a:r>
            <a:r>
              <a:rPr lang="ru-RU" sz="32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32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 для детей с </a:t>
            </a:r>
            <a:r>
              <a:rPr lang="ru-RU" sz="32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ОВЗ</a:t>
            </a:r>
            <a:endParaRPr lang="ru-RU" sz="2400" b="1" dirty="0">
              <a:ln/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76727"/>
            <a:ext cx="8496944" cy="4318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Виды деятельности, через которые идет реализация АОП: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Коммуникативная (общение и взаимодействие со взрослыми и сверстниками).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литературы и фольклора.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Двигательная активность, в том числе развитие крупной, мелкой, мимической, артикуляционной моторики, участие в подвижных играх и соревнованиях.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 (включая дидактические, подвижные, сюжетно-ролевые, театрализованные игры).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Познавательно-исследовательская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деятельность, экспериментирование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Музыкальная.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Изобразительная.</a:t>
            </a:r>
            <a:endParaRPr lang="ru-RU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242" y="276617"/>
            <a:ext cx="8353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2.4. Взаимодействие </a:t>
            </a:r>
            <a:r>
              <a:rPr lang="ru-RU" sz="2000" b="1" dirty="0"/>
              <a:t>педагогического коллектива с семьей ребёнка с ОВЗ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3779"/>
              </p:ext>
            </p:extLst>
          </p:nvPr>
        </p:nvGraphicFramePr>
        <p:xfrm>
          <a:off x="251521" y="1988840"/>
          <a:ext cx="8712967" cy="447210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201881"/>
                <a:gridCol w="3255543"/>
                <a:gridCol w="325554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Целевая группа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Задача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919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Родители ребенка с ОВЗ.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Обучение родителей  технологиям сопровождения ребенка с ОВЗ.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Индивидуальное консультирование, открытые занятия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3121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в реализации адаптированной образовательной программы.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Выполнение индивидуальных заданий с ребёнком дома; рекомендаций педагогов.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Консультирование со специалистами в рамках межведомственного взаимодействия</a:t>
                      </a:r>
                      <a:r>
                        <a:rPr lang="ru-RU" sz="1600" dirty="0">
                          <a:effectLst/>
                        </a:rPr>
                        <a:t>, медицинскими специалистами.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Своевременное лечение (по назначению </a:t>
                      </a:r>
                      <a:r>
                        <a:rPr lang="ru-RU" sz="1600" dirty="0" smtClean="0">
                          <a:effectLst/>
                        </a:rPr>
                        <a:t>невролога,</a:t>
                      </a:r>
                      <a:r>
                        <a:rPr lang="ru-RU" sz="1600" baseline="0" dirty="0" smtClean="0">
                          <a:effectLst/>
                        </a:rPr>
                        <a:t> психиатра</a:t>
                      </a:r>
                      <a:r>
                        <a:rPr lang="ru-RU" sz="1600" dirty="0" smtClean="0">
                          <a:effectLst/>
                        </a:rPr>
                        <a:t>). 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в разработке адаптированной образовательной программы, в работе </a:t>
                      </a:r>
                      <a:r>
                        <a:rPr lang="ru-RU" sz="1600" dirty="0" err="1">
                          <a:effectLst/>
                        </a:rPr>
                        <a:t>ППк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6242" y="65363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CC0000"/>
                </a:solidFill>
              </a:rPr>
              <a:t>Главные задачи взаимодействия с семьей </a:t>
            </a:r>
            <a:r>
              <a:rPr lang="ru-RU" dirty="0"/>
              <a:t>- систематическое формирование осознанного </a:t>
            </a:r>
            <a:r>
              <a:rPr lang="ru-RU" dirty="0" err="1"/>
              <a:t>родительства</a:t>
            </a:r>
            <a:r>
              <a:rPr lang="ru-RU" dirty="0"/>
              <a:t>, родительской компетентности, максимальное вовлечение родителей в жизнь детского сада, содействие совместной деятельности родителей и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17010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3820" y="276617"/>
            <a:ext cx="80658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Взаимодействие педагогического коллектива с семьей ребёнка с ОВЗ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76460"/>
              </p:ext>
            </p:extLst>
          </p:nvPr>
        </p:nvGraphicFramePr>
        <p:xfrm>
          <a:off x="251520" y="980728"/>
          <a:ext cx="8712968" cy="45628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85699"/>
                <a:gridCol w="6227269"/>
              </a:tblGrid>
              <a:tr h="1312113">
                <a:tc>
                  <a:txBody>
                    <a:bodyPr/>
                    <a:lstStyle/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 dirty="0">
                          <a:effectLst/>
                        </a:rPr>
                        <a:t>Коллективные формы взаимодействия</a:t>
                      </a:r>
                    </a:p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 dirty="0">
                          <a:effectLst/>
                        </a:rPr>
                        <a:t>Общие родительские собрания. </a:t>
                      </a:r>
                      <a:r>
                        <a:rPr lang="ru-RU" sz="1800" dirty="0" smtClean="0">
                          <a:effectLst/>
                        </a:rPr>
                        <a:t>Групповые </a:t>
                      </a:r>
                      <a:r>
                        <a:rPr lang="ru-RU" sz="1800" dirty="0">
                          <a:effectLst/>
                        </a:rPr>
                        <a:t>родительские собрания. </a:t>
                      </a:r>
                      <a:r>
                        <a:rPr lang="ru-RU" sz="1800" dirty="0" smtClean="0">
                          <a:effectLst/>
                        </a:rPr>
                        <a:t>«</a:t>
                      </a:r>
                      <a:r>
                        <a:rPr lang="ru-RU" sz="1800" dirty="0">
                          <a:effectLst/>
                        </a:rPr>
                        <a:t>День открытых дверей». </a:t>
                      </a:r>
                      <a:r>
                        <a:rPr lang="ru-RU" sz="1800" dirty="0" smtClean="0">
                          <a:effectLst/>
                        </a:rPr>
                        <a:t>Тематические </a:t>
                      </a:r>
                      <a:r>
                        <a:rPr lang="ru-RU" sz="1800" dirty="0">
                          <a:effectLst/>
                        </a:rPr>
                        <a:t>занятия «Семейного клуба». </a:t>
                      </a:r>
                      <a:r>
                        <a:rPr lang="ru-RU" sz="1800" dirty="0" smtClean="0">
                          <a:effectLst/>
                        </a:rPr>
                        <a:t>Формы </a:t>
                      </a:r>
                      <a:r>
                        <a:rPr lang="ru-RU" sz="1800" dirty="0">
                          <a:effectLst/>
                        </a:rPr>
                        <a:t>проведения: тематические доклады; плановые консультации; семинары; тренинги; «Круглые столы» и др.</a:t>
                      </a:r>
                    </a:p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 dirty="0">
                          <a:effectLst/>
                        </a:rPr>
                        <a:t>Проведение детских праздников и </a:t>
                      </a:r>
                      <a:r>
                        <a:rPr lang="ru-RU" sz="1800" dirty="0" smtClean="0">
                          <a:effectLst/>
                        </a:rPr>
                        <a:t>досугов.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>
                          <a:effectLst/>
                        </a:rPr>
                        <a:t> Индивидуальные формы работы</a:t>
                      </a:r>
                    </a:p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 dirty="0">
                          <a:effectLst/>
                        </a:rPr>
                        <a:t>Анкетирование и опросы. </a:t>
                      </a:r>
                      <a:r>
                        <a:rPr lang="ru-RU" sz="1800" dirty="0" smtClean="0">
                          <a:effectLst/>
                        </a:rPr>
                        <a:t>Беседы </a:t>
                      </a:r>
                      <a:r>
                        <a:rPr lang="ru-RU" sz="1800" dirty="0">
                          <a:effectLst/>
                        </a:rPr>
                        <a:t>и консультации специалистов. </a:t>
                      </a:r>
                      <a:r>
                        <a:rPr lang="ru-RU" sz="1800" dirty="0" smtClean="0">
                          <a:effectLst/>
                        </a:rPr>
                        <a:t>«</a:t>
                      </a:r>
                      <a:r>
                        <a:rPr lang="ru-RU" sz="1800" dirty="0">
                          <a:effectLst/>
                        </a:rPr>
                        <a:t>Служба доверия». </a:t>
                      </a:r>
                      <a:r>
                        <a:rPr lang="ru-RU" sz="1800" dirty="0" smtClean="0">
                          <a:effectLst/>
                        </a:rPr>
                        <a:t>Родительский </a:t>
                      </a:r>
                      <a:r>
                        <a:rPr lang="ru-RU" sz="1800" dirty="0">
                          <a:effectLst/>
                        </a:rPr>
                        <a:t>час.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</a:tr>
              <a:tr h="996672">
                <a:tc>
                  <a:txBody>
                    <a:bodyPr/>
                    <a:lstStyle/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>
                          <a:effectLst/>
                        </a:rPr>
                        <a:t>Формы наглядного информационного обеспечения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 dirty="0">
                          <a:effectLst/>
                        </a:rPr>
                        <a:t>Информационные стенды и тематические выставки. </a:t>
                      </a:r>
                      <a:r>
                        <a:rPr lang="ru-RU" sz="1800" dirty="0" smtClean="0">
                          <a:effectLst/>
                        </a:rPr>
                        <a:t>Выставки </a:t>
                      </a:r>
                      <a:r>
                        <a:rPr lang="ru-RU" sz="1800" dirty="0">
                          <a:effectLst/>
                        </a:rPr>
                        <a:t>детских работ. </a:t>
                      </a:r>
                      <a:r>
                        <a:rPr lang="ru-RU" sz="1800" dirty="0" smtClean="0">
                          <a:effectLst/>
                        </a:rPr>
                        <a:t>Открытые </a:t>
                      </a:r>
                      <a:r>
                        <a:rPr lang="ru-RU" sz="1800" dirty="0">
                          <a:effectLst/>
                        </a:rPr>
                        <a:t>занятия специалистов и воспитателей.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</a:tr>
              <a:tr h="796773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Новые (внедряемые в ОО) формы</a:t>
                      </a:r>
                    </a:p>
                    <a:p>
                      <a:pPr algn="just">
                        <a:tabLst>
                          <a:tab pos="6210935" algn="l"/>
                        </a:tabLs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Совместные и семейные проекты различной направленности. Создание совместных детско-родительских </a:t>
                      </a:r>
                      <a:r>
                        <a:rPr lang="ru-RU" sz="1800" dirty="0" smtClean="0">
                          <a:effectLst/>
                        </a:rPr>
                        <a:t>проектов.</a:t>
                      </a:r>
                    </a:p>
                    <a:p>
                      <a:pPr algn="just"/>
                      <a:r>
                        <a:rPr lang="ru-RU" sz="1800" dirty="0" smtClean="0">
                          <a:effectLst/>
                        </a:rPr>
                        <a:t>Опосредованное </a:t>
                      </a:r>
                      <a:r>
                        <a:rPr lang="ru-RU" sz="1800" dirty="0">
                          <a:effectLst/>
                        </a:rPr>
                        <a:t>интернет-общение. Создание интернет-пространства групп, электронной почты для родителей.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2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к структуре АОП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92696"/>
            <a:ext cx="796773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Организационный </a:t>
            </a:r>
            <a:r>
              <a:rPr lang="ru-RU" b="1" dirty="0"/>
              <a:t>раздел</a:t>
            </a:r>
            <a:r>
              <a:rPr lang="ru-RU" b="1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Психолого-педагогические </a:t>
            </a:r>
            <a:r>
              <a:rPr lang="ru-RU" dirty="0"/>
              <a:t>условия, обеспечивающие развитие ребенка с </a:t>
            </a:r>
            <a:r>
              <a:rPr lang="ru-RU" dirty="0" smtClean="0"/>
              <a:t>ОВЗ</a:t>
            </a:r>
            <a:r>
              <a:rPr lang="ru-RU" dirty="0"/>
              <a:t> </a:t>
            </a:r>
            <a:r>
              <a:rPr lang="ru-RU" dirty="0" smtClean="0"/>
              <a:t>(см. </a:t>
            </a:r>
            <a:r>
              <a:rPr lang="ru-RU" dirty="0" err="1" smtClean="0"/>
              <a:t>ПрАООП</a:t>
            </a:r>
            <a:r>
              <a:rPr lang="ru-RU" dirty="0" smtClean="0"/>
              <a:t>)</a:t>
            </a:r>
          </a:p>
          <a:p>
            <a:r>
              <a:rPr lang="ru-RU" dirty="0">
                <a:solidFill>
                  <a:srgbClr val="CC0000"/>
                </a:solidFill>
              </a:rPr>
              <a:t>Программа предполагает создание следующих психолого-педагогических условий, направленных на преодоление обусловленных аутизмом нарушений, сопутствующих расстройств и развитие ребёнка в соответствии с его индивидуальными особенностями и возможностями: </a:t>
            </a:r>
          </a:p>
          <a:p>
            <a:r>
              <a:rPr lang="ru-RU" dirty="0">
                <a:solidFill>
                  <a:srgbClr val="CC0000"/>
                </a:solidFill>
              </a:rPr>
              <a:t>1. Научная обоснованность и гибкость методических и организационных решений задач комплексного сопровождения детей с аутизмом в дошкольном возрасте; </a:t>
            </a:r>
            <a:r>
              <a:rPr lang="ru-RU" dirty="0" smtClean="0">
                <a:solidFill>
                  <a:srgbClr val="CC0000"/>
                </a:solidFill>
              </a:rPr>
              <a:t> и т.д.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Организация </a:t>
            </a:r>
            <a:r>
              <a:rPr lang="ru-RU" dirty="0"/>
              <a:t>коррекционно-развивающей предметно-практической </a:t>
            </a:r>
            <a:r>
              <a:rPr lang="ru-RU" dirty="0" smtClean="0"/>
              <a:t>среды (</a:t>
            </a:r>
            <a:r>
              <a:rPr lang="ru-RU" dirty="0"/>
              <a:t>Организация развивающей предметно-пространственной </a:t>
            </a:r>
            <a:r>
              <a:rPr lang="ru-RU" dirty="0" smtClean="0"/>
              <a:t>среды): перечень</a:t>
            </a:r>
            <a:r>
              <a:rPr lang="ru-RU" sz="1600" dirty="0" smtClean="0"/>
              <a:t> </a:t>
            </a:r>
            <a:r>
              <a:rPr lang="ru-RU" dirty="0" smtClean="0"/>
              <a:t>наглядно-дидактических и</a:t>
            </a:r>
            <a:r>
              <a:rPr lang="ru-RU" sz="1600" dirty="0"/>
              <a:t> </a:t>
            </a:r>
            <a:r>
              <a:rPr lang="ru-RU" dirty="0" smtClean="0"/>
              <a:t>игровых пособий.</a:t>
            </a:r>
          </a:p>
          <a:p>
            <a:r>
              <a:rPr lang="ru-RU" dirty="0" smtClean="0">
                <a:solidFill>
                  <a:srgbClr val="CC0000"/>
                </a:solidFill>
              </a:rPr>
              <a:t>Материал </a:t>
            </a:r>
            <a:r>
              <a:rPr lang="ru-RU" dirty="0">
                <a:solidFill>
                  <a:srgbClr val="CC0000"/>
                </a:solidFill>
              </a:rPr>
              <a:t>для развития слуховой функции: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dirty="0">
                <a:solidFill>
                  <a:srgbClr val="CC0000"/>
                </a:solidFill>
              </a:rPr>
              <a:t>(</a:t>
            </a:r>
            <a:r>
              <a:rPr lang="ru-RU" dirty="0" err="1">
                <a:solidFill>
                  <a:srgbClr val="CC0000"/>
                </a:solidFill>
              </a:rPr>
              <a:t>звукоразличение</a:t>
            </a:r>
            <a:r>
              <a:rPr lang="ru-RU" dirty="0">
                <a:solidFill>
                  <a:srgbClr val="CC0000"/>
                </a:solidFill>
              </a:rPr>
              <a:t>, фонематический </a:t>
            </a:r>
            <a:r>
              <a:rPr lang="ru-RU" dirty="0" smtClean="0">
                <a:solidFill>
                  <a:srgbClr val="CC0000"/>
                </a:solidFill>
              </a:rPr>
              <a:t>слух):</a:t>
            </a:r>
            <a:r>
              <a:rPr lang="ru-RU" sz="2000" dirty="0" smtClean="0">
                <a:solidFill>
                  <a:srgbClr val="CC0000"/>
                </a:solidFill>
              </a:rPr>
              <a:t> </a:t>
            </a:r>
            <a:r>
              <a:rPr lang="ru-RU" dirty="0">
                <a:solidFill>
                  <a:srgbClr val="CC0000"/>
                </a:solidFill>
              </a:rPr>
              <a:t>шумовые коробочки, музыкальные инструменты, аудиозаписи различных звуков.</a:t>
            </a:r>
            <a:endParaRPr lang="ru-RU" sz="1400" dirty="0">
              <a:solidFill>
                <a:srgbClr val="CC0000"/>
              </a:solidFill>
            </a:endParaRPr>
          </a:p>
          <a:p>
            <a:r>
              <a:rPr lang="ru-RU" dirty="0">
                <a:solidFill>
                  <a:srgbClr val="CC0000"/>
                </a:solidFill>
              </a:rPr>
              <a:t>Материалы для развития сенсорной интеграции: дидактические игры «Бусы»; «Заплатка»; «Сравни и подбери»; «Форма и цвет»; «Цветные коврики» и т.д</a:t>
            </a:r>
            <a:r>
              <a:rPr lang="ru-RU" dirty="0" smtClean="0">
                <a:solidFill>
                  <a:srgbClr val="CC0000"/>
                </a:solidFill>
              </a:rPr>
              <a:t>.</a:t>
            </a:r>
          </a:p>
          <a:p>
            <a:pPr marL="285750" lvl="1" indent="-285750">
              <a:buFontTx/>
              <a:buChar char="-"/>
            </a:pPr>
            <a:r>
              <a:rPr lang="ru-RU" dirty="0"/>
              <a:t>Планирование образовательной </a:t>
            </a:r>
            <a:r>
              <a:rPr lang="ru-RU" dirty="0" smtClean="0"/>
              <a:t>деятельности (сетка занятий, режим дня).</a:t>
            </a:r>
          </a:p>
          <a:p>
            <a:pPr marL="285750" lvl="1" indent="-285750">
              <a:buFontTx/>
              <a:buChar char="-"/>
            </a:pPr>
            <a:r>
              <a:rPr lang="ru-RU" dirty="0"/>
              <a:t>Описание кадровых условий реализации адаптированной образовательной программы для ребёнка с </a:t>
            </a:r>
            <a:r>
              <a:rPr lang="ru-RU" dirty="0" smtClean="0"/>
              <a:t>ОВЗ (см. </a:t>
            </a:r>
            <a:r>
              <a:rPr lang="ru-RU" dirty="0" err="1" smtClean="0"/>
              <a:t>ПрАООП</a:t>
            </a:r>
            <a:r>
              <a:rPr lang="ru-RU" dirty="0" smtClean="0"/>
              <a:t> или ООП ОУ).</a:t>
            </a:r>
            <a:endParaRPr lang="ru-RU" dirty="0"/>
          </a:p>
          <a:p>
            <a:pPr marL="285750" lvl="1" indent="-285750">
              <a:buFontTx/>
              <a:buChar char="-"/>
            </a:pPr>
            <a:endParaRPr lang="ru-RU" dirty="0"/>
          </a:p>
          <a:p>
            <a:pPr marL="285750" lvl="1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319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к титульному листу АОП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1124744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Наименование ОУ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8112" y="1597442"/>
            <a:ext cx="23042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ПРИНЯТО:</a:t>
            </a:r>
          </a:p>
          <a:p>
            <a:r>
              <a:rPr lang="ru-RU" sz="1600" dirty="0"/>
              <a:t>н</a:t>
            </a:r>
            <a:r>
              <a:rPr lang="ru-RU" sz="1600" dirty="0" smtClean="0"/>
              <a:t>а заседании </a:t>
            </a:r>
            <a:r>
              <a:rPr lang="ru-RU" sz="1600" dirty="0" err="1" smtClean="0"/>
              <a:t>ППк</a:t>
            </a:r>
            <a:endParaRPr lang="ru-RU" sz="1600" dirty="0" smtClean="0"/>
          </a:p>
          <a:p>
            <a:r>
              <a:rPr lang="ru-RU" sz="1600" dirty="0"/>
              <a:t>п</a:t>
            </a:r>
            <a:r>
              <a:rPr lang="ru-RU" sz="1600" dirty="0" smtClean="0"/>
              <a:t>ротокол № ______</a:t>
            </a:r>
          </a:p>
          <a:p>
            <a:r>
              <a:rPr lang="ru-RU" sz="1600" dirty="0"/>
              <a:t>о</a:t>
            </a:r>
            <a:r>
              <a:rPr lang="ru-RU" sz="1600" dirty="0" smtClean="0"/>
              <a:t>т _____ 20_____ год</a:t>
            </a:r>
          </a:p>
          <a:p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54603" y="1458943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УТВЕРЖДЕНО: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риказом заведующего             № ______</a:t>
            </a:r>
          </a:p>
          <a:p>
            <a:r>
              <a:rPr lang="ru-RU" sz="1600" dirty="0"/>
              <a:t>о</a:t>
            </a:r>
            <a:r>
              <a:rPr lang="ru-RU" sz="1600" dirty="0" smtClean="0"/>
              <a:t>т _____ 20_____ год</a:t>
            </a:r>
          </a:p>
          <a:p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4083" y="2808804"/>
            <a:ext cx="5832648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на ребёнка с ОВЗ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(задержка психического развития)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Срок реализации: 1 год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2021-2022 учебный год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797152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СОГЛАСОВАНО:                                                                                  </a:t>
            </a:r>
          </a:p>
          <a:p>
            <a:r>
              <a:rPr lang="ru-RU" sz="1600" dirty="0"/>
              <a:t>р</a:t>
            </a:r>
            <a:r>
              <a:rPr lang="ru-RU" sz="1600" dirty="0" smtClean="0"/>
              <a:t>одитель/законный </a:t>
            </a:r>
            <a:r>
              <a:rPr lang="ru-RU" sz="1600" dirty="0"/>
              <a:t>представитель:                                                     </a:t>
            </a:r>
            <a:r>
              <a:rPr lang="ru-RU" sz="1600" dirty="0" smtClean="0"/>
              <a:t>                                                                                         _______________________/______</a:t>
            </a:r>
            <a:endParaRPr lang="ru-RU" sz="1600" dirty="0"/>
          </a:p>
          <a:p>
            <a:r>
              <a:rPr lang="ru-RU" sz="1600" dirty="0"/>
              <a:t>           (ФИО, подпись) </a:t>
            </a:r>
            <a:endParaRPr lang="ru-RU" sz="1600" dirty="0" smtClean="0"/>
          </a:p>
          <a:p>
            <a:r>
              <a:rPr lang="ru-RU" sz="1600" dirty="0" smtClean="0"/>
              <a:t>_____________________ </a:t>
            </a:r>
            <a:r>
              <a:rPr lang="ru-RU" sz="1600" dirty="0"/>
              <a:t>20___ год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7881" y="48175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Разработали: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3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330227"/>
            <a:ext cx="8784976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Процессы наблюдения и документирования должны быть описаны в ООП ДО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49468"/>
            <a:ext cx="8208912" cy="414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«Положение о системе оценки индивидуального развития детей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«Положение об индивидуальном учете результатов освоения воспитанниками основной образовательной программы, хранение информации о результатах в архиве и на бумажных носителях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«Положение о внутренней системе оценки качества образования в ДОО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«Положение о хранении индивидуальной карты развития ребенка» (например, в электронном, печатном виде, не менее 5 лет);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«Журнала наблюдений»,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Карты индивидуального развития ребенка», </a:t>
            </a:r>
            <a:r>
              <a:rPr lang="ru-RU" sz="2000" dirty="0" smtClean="0">
                <a:ea typeface="Calibri" panose="020F0502020204030204" pitchFamily="34" charset="0"/>
              </a:rPr>
              <a:t>«</a:t>
            </a:r>
            <a:r>
              <a:rPr lang="ru-RU" sz="2000" dirty="0">
                <a:ea typeface="Calibri" panose="020F0502020204030204" pitchFamily="34" charset="0"/>
              </a:rPr>
              <a:t>Журнал динамики достижений воспитанников группы»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02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605464" cy="18002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за внимание!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52936"/>
            <a:ext cx="6132004" cy="330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37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1539068" y="401378"/>
            <a:ext cx="6408712" cy="5649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Дети-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инвалиды, дети с ОВЗ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026544" y="2204862"/>
            <a:ext cx="2716880" cy="26294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36960" y="2204862"/>
            <a:ext cx="2808312" cy="2609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78594" y="322581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Дети-инвалиды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73837" y="3325085"/>
            <a:ext cx="1269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Дети с ОВЗ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528" y="4508731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Сахарный диабет</a:t>
            </a:r>
          </a:p>
          <a:p>
            <a:r>
              <a:rPr lang="ru-RU" b="1" dirty="0" smtClean="0"/>
              <a:t>Онкологические заболевания</a:t>
            </a:r>
          </a:p>
          <a:p>
            <a:r>
              <a:rPr lang="ru-RU" b="1" dirty="0" smtClean="0"/>
              <a:t>Нейродермиты</a:t>
            </a:r>
          </a:p>
          <a:p>
            <a:r>
              <a:rPr lang="ru-RU" b="1" dirty="0" smtClean="0"/>
              <a:t>Сердечно-сосудистые заболевания и др.</a:t>
            </a:r>
          </a:p>
          <a:p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71897" y="5030276"/>
            <a:ext cx="11384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Г</a:t>
            </a:r>
            <a:r>
              <a:rPr lang="ru-RU" b="1" dirty="0" smtClean="0"/>
              <a:t>лухие </a:t>
            </a:r>
          </a:p>
          <a:p>
            <a:pPr algn="ctr"/>
            <a:r>
              <a:rPr lang="ru-RU" b="1" dirty="0" smtClean="0"/>
              <a:t>Незрячие</a:t>
            </a:r>
          </a:p>
          <a:p>
            <a:pPr algn="ctr"/>
            <a:r>
              <a:rPr lang="ru-RU" b="1" dirty="0" smtClean="0"/>
              <a:t>НОДА</a:t>
            </a:r>
          </a:p>
          <a:p>
            <a:pPr algn="ctr"/>
            <a:r>
              <a:rPr lang="ru-RU" b="1" dirty="0" smtClean="0"/>
              <a:t>УО</a:t>
            </a:r>
          </a:p>
          <a:p>
            <a:pPr algn="ctr"/>
            <a:r>
              <a:rPr lang="ru-RU" b="1" dirty="0" smtClean="0"/>
              <a:t>Аутизм 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30057" y="4671624"/>
            <a:ext cx="28396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 нарушением слуха</a:t>
            </a:r>
          </a:p>
          <a:p>
            <a:r>
              <a:rPr lang="ru-RU" b="1" dirty="0" smtClean="0"/>
              <a:t>С нарушением зрения</a:t>
            </a:r>
          </a:p>
          <a:p>
            <a:r>
              <a:rPr lang="ru-RU" b="1" dirty="0" smtClean="0"/>
              <a:t>С ТНР</a:t>
            </a:r>
          </a:p>
          <a:p>
            <a:r>
              <a:rPr lang="ru-RU" b="1" dirty="0" smtClean="0"/>
              <a:t>С ЗПР</a:t>
            </a:r>
          </a:p>
          <a:p>
            <a:r>
              <a:rPr lang="ru-RU" b="1" dirty="0" smtClean="0"/>
              <a:t>С РАС</a:t>
            </a:r>
          </a:p>
          <a:p>
            <a:r>
              <a:rPr lang="ru-RU" b="1" dirty="0" smtClean="0"/>
              <a:t>С нарушением интеллекта</a:t>
            </a:r>
          </a:p>
          <a:p>
            <a:r>
              <a:rPr lang="ru-RU" b="1" dirty="0" smtClean="0"/>
              <a:t>С ТМНР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8696" y="2632588"/>
            <a:ext cx="25713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Заключение:</a:t>
            </a:r>
          </a:p>
          <a:p>
            <a:r>
              <a:rPr lang="ru-RU" b="1" dirty="0" smtClean="0"/>
              <a:t>- АООП</a:t>
            </a:r>
          </a:p>
          <a:p>
            <a:r>
              <a:rPr lang="ru-RU" b="1" dirty="0" smtClean="0"/>
              <a:t>- специалисты</a:t>
            </a:r>
          </a:p>
          <a:p>
            <a:r>
              <a:rPr lang="ru-RU" b="1" dirty="0" smtClean="0"/>
              <a:t>- направления</a:t>
            </a:r>
          </a:p>
          <a:p>
            <a:r>
              <a:rPr lang="ru-RU" b="1" dirty="0"/>
              <a:t>к</a:t>
            </a:r>
            <a:r>
              <a:rPr lang="ru-RU" b="1" dirty="0" smtClean="0"/>
              <a:t>оррекционной работы</a:t>
            </a:r>
          </a:p>
          <a:p>
            <a:r>
              <a:rPr lang="ru-RU" b="1" dirty="0" smtClean="0"/>
              <a:t>- др. спец. условия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39545" y="188805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ПМПК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43654" y="182520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МСЭ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6473" y="263258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ИПРА</a:t>
            </a:r>
            <a:endParaRPr lang="ru-RU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384984" y="1474104"/>
            <a:ext cx="0" cy="5147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798712" y="1474104"/>
            <a:ext cx="158627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6" idx="0"/>
          </p:cNvCxnSpPr>
          <p:nvPr/>
        </p:nvCxnSpPr>
        <p:spPr>
          <a:xfrm flipH="1">
            <a:off x="1759606" y="1474104"/>
            <a:ext cx="39106" cy="35110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436096" y="1474104"/>
            <a:ext cx="0" cy="58674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436096" y="1474104"/>
            <a:ext cx="170344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139545" y="1474104"/>
            <a:ext cx="96751" cy="41395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1258529" y="2151826"/>
            <a:ext cx="306722" cy="50295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1" idx="0"/>
          </p:cNvCxnSpPr>
          <p:nvPr/>
        </p:nvCxnSpPr>
        <p:spPr>
          <a:xfrm flipH="1">
            <a:off x="1798712" y="3701349"/>
            <a:ext cx="1115661" cy="80738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2" idx="0"/>
          </p:cNvCxnSpPr>
          <p:nvPr/>
        </p:nvCxnSpPr>
        <p:spPr>
          <a:xfrm>
            <a:off x="4341123" y="3701349"/>
            <a:ext cx="1" cy="132892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608562" y="3933056"/>
            <a:ext cx="827429" cy="73856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5" idx="2"/>
          </p:cNvCxnSpPr>
          <p:nvPr/>
        </p:nvCxnSpPr>
        <p:spPr>
          <a:xfrm flipH="1">
            <a:off x="7543662" y="2257386"/>
            <a:ext cx="1" cy="45522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6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68" r="4363" b="3333"/>
          <a:stretch/>
        </p:blipFill>
        <p:spPr>
          <a:xfrm>
            <a:off x="1547664" y="60101"/>
            <a:ext cx="5702870" cy="6797899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24449"/>
              </p:ext>
            </p:extLst>
          </p:nvPr>
        </p:nvGraphicFramePr>
        <p:xfrm>
          <a:off x="1907704" y="2467555"/>
          <a:ext cx="4640239" cy="365760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4640239"/>
              </a:tblGrid>
              <a:tr h="2047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Шаг 1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      Родитель (законный представитель) пишет заявление </a:t>
            </a:r>
            <a:r>
              <a:rPr lang="ru-RU" sz="2000" b="1" dirty="0">
                <a:solidFill>
                  <a:schemeClr val="tx1"/>
                </a:solidFill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</a:rPr>
              <a:t> создании специальных </a:t>
            </a:r>
            <a:r>
              <a:rPr lang="ru-RU" sz="2000" b="1" dirty="0">
                <a:solidFill>
                  <a:schemeClr val="tx1"/>
                </a:solidFill>
              </a:rPr>
              <a:t>условий обучения и воспитания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Прошу создать моему ребёнку </a:t>
            </a:r>
            <a:r>
              <a:rPr lang="ru-RU" sz="2000" dirty="0" smtClean="0">
                <a:solidFill>
                  <a:schemeClr val="tx1"/>
                </a:solidFill>
              </a:rPr>
              <a:t>________________________________________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(</a:t>
            </a:r>
            <a:r>
              <a:rPr lang="ru-RU" sz="2000" dirty="0">
                <a:solidFill>
                  <a:schemeClr val="tx1"/>
                </a:solidFill>
              </a:rPr>
              <a:t>Ф.И.О. ребёнка, дата рождения)</a:t>
            </a:r>
          </a:p>
          <a:p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    обучающемуся/</a:t>
            </a:r>
            <a:r>
              <a:rPr lang="ru-RU" sz="2000" dirty="0" err="1" smtClean="0">
                <a:solidFill>
                  <a:schemeClr val="tx1"/>
                </a:solidFill>
              </a:rPr>
              <a:t>йся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(на уровне дошкольного образования) с ограниченными возможностями здоровья, специальные условия обучения и воспитания в </a:t>
            </a:r>
            <a:r>
              <a:rPr lang="ru-RU" sz="2000" dirty="0" smtClean="0">
                <a:solidFill>
                  <a:schemeClr val="tx1"/>
                </a:solidFill>
              </a:rPr>
              <a:t>ДОУ _________ в </a:t>
            </a:r>
            <a:r>
              <a:rPr lang="ru-RU" sz="2000" dirty="0">
                <a:solidFill>
                  <a:schemeClr val="tx1"/>
                </a:solidFill>
              </a:rPr>
              <a:t>2020-2021  учебном году согласно АООП дошкольного образования для обучающихся с </a:t>
            </a:r>
            <a:r>
              <a:rPr lang="ru-RU" sz="2000" dirty="0" smtClean="0">
                <a:solidFill>
                  <a:schemeClr val="tx1"/>
                </a:solidFill>
              </a:rPr>
              <a:t>________________________________________________________________на </a:t>
            </a:r>
            <a:r>
              <a:rPr lang="ru-RU" sz="2000" dirty="0">
                <a:solidFill>
                  <a:schemeClr val="tx1"/>
                </a:solidFill>
              </a:rPr>
              <a:t>основании заключения ПМПК №______________ от «_____» ____________20__ г. (копию прилагаю).</a:t>
            </a:r>
          </a:p>
          <a:p>
            <a:r>
              <a:rPr lang="ru-RU" sz="2000" dirty="0">
                <a:solidFill>
                  <a:schemeClr val="tx1"/>
                </a:solidFill>
              </a:rPr>
              <a:t> </a:t>
            </a:r>
          </a:p>
          <a:p>
            <a:r>
              <a:rPr lang="ru-RU" sz="2000" dirty="0">
                <a:solidFill>
                  <a:schemeClr val="tx1"/>
                </a:solidFill>
              </a:rPr>
              <a:t>Дата_______________                                 </a:t>
            </a:r>
          </a:p>
          <a:p>
            <a:r>
              <a:rPr lang="ru-RU" sz="2000" dirty="0">
                <a:solidFill>
                  <a:schemeClr val="tx1"/>
                </a:solidFill>
              </a:rPr>
              <a:t>Подпись ____________/___________________/</a:t>
            </a:r>
          </a:p>
          <a:p>
            <a:pPr algn="just"/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6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Организация специальных условий для получения образования детей с ОВЗ (в соответствии с рекомендациями ПМПК)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3"/>
            <a:ext cx="3600400" cy="3744415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Организация образовательного процесса</a:t>
            </a: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Форма образования (в образовательной организации или вне её).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Программа обучения.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Форма обучения.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Степень включенности (полная, частичная, эпизодическая).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Специальные методы и </a:t>
            </a: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приёмы </a:t>
            </a:r>
            <a:r>
              <a:rPr lang="ru-RU" sz="1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обучения.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51384" y="1093196"/>
            <a:ext cx="4824536" cy="3775963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Организация психолого-педагогического сопровождения</a:t>
            </a: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коррекционно-развивающие занятия с учителем-дефектологом, учителем-логопедом-психологом;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консультативные занятия с учителем-дефектологом, учителем-логопедом, педагогом-психологом, социальным-педагогом;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опровождение тьютора (на какой период);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редоставление услуг ассистента (помощника), оказывающего обучающимся необходимую техническую помощь;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занятия с педагогом дополнительного образования;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консультация врачей-специалистов.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013176"/>
            <a:ext cx="8568952" cy="129614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Специальная организация среды образовательной организации: архитектурная среда (учебное и </a:t>
            </a:r>
            <a:r>
              <a:rPr lang="ru-RU" sz="20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внеучебное</a:t>
            </a:r>
            <a: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пространство), специальные технические средства.</a:t>
            </a:r>
            <a:endParaRPr lang="ru-RU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292006"/>
            <a:ext cx="1321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Шаг 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      Родитель (законный представитель) обучающегося </a:t>
            </a:r>
            <a:r>
              <a:rPr lang="ru-RU" sz="2000" b="1" dirty="0">
                <a:solidFill>
                  <a:schemeClr val="tx1"/>
                </a:solidFill>
              </a:rPr>
              <a:t>пишет согласие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на </a:t>
            </a:r>
            <a:r>
              <a:rPr lang="ru-RU" sz="2000" b="1" dirty="0">
                <a:solidFill>
                  <a:schemeClr val="tx1"/>
                </a:solidFill>
              </a:rPr>
              <a:t>обследование </a:t>
            </a:r>
            <a:r>
              <a:rPr lang="ru-RU" sz="2000" b="1" dirty="0" smtClean="0">
                <a:solidFill>
                  <a:schemeClr val="tx1"/>
                </a:solidFill>
              </a:rPr>
              <a:t>специалистами </a:t>
            </a:r>
            <a:r>
              <a:rPr lang="ru-RU" sz="2000" b="1" dirty="0" err="1" smtClean="0">
                <a:solidFill>
                  <a:schemeClr val="tx1"/>
                </a:solidFill>
              </a:rPr>
              <a:t>ППк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Я, </a:t>
            </a:r>
            <a:r>
              <a:rPr lang="ru-RU" sz="2000" dirty="0" smtClean="0">
                <a:solidFill>
                  <a:schemeClr val="tx1"/>
                </a:solidFill>
              </a:rPr>
              <a:t>__________________________________________________________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                      ФИО </a:t>
            </a:r>
            <a:r>
              <a:rPr lang="ru-RU" sz="2000" i="1" dirty="0">
                <a:solidFill>
                  <a:schemeClr val="tx1"/>
                </a:solidFill>
              </a:rPr>
              <a:t>родителя/законного представителя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даю </a:t>
            </a:r>
            <a:r>
              <a:rPr lang="ru-RU" sz="2000" dirty="0">
                <a:solidFill>
                  <a:schemeClr val="tx1"/>
                </a:solidFill>
              </a:rPr>
              <a:t>согласие на проведение обследования моего ребенка </a:t>
            </a:r>
            <a:r>
              <a:rPr lang="ru-RU" sz="2000" dirty="0" smtClean="0">
                <a:solidFill>
                  <a:schemeClr val="tx1"/>
                </a:solidFill>
              </a:rPr>
              <a:t>________________________________________________обучающегося/</a:t>
            </a:r>
            <a:r>
              <a:rPr lang="ru-RU" sz="2000" dirty="0" err="1" smtClean="0">
                <a:solidFill>
                  <a:schemeClr val="tx1"/>
                </a:solidFill>
              </a:rPr>
              <a:t>йся</a:t>
            </a:r>
            <a:r>
              <a:rPr lang="ru-RU" sz="2000" dirty="0" smtClean="0">
                <a:solidFill>
                  <a:schemeClr val="tx1"/>
                </a:solidFill>
              </a:rPr>
              <a:t>                    </a:t>
            </a:r>
            <a:r>
              <a:rPr lang="ru-RU" sz="2000" i="1" dirty="0" smtClean="0">
                <a:solidFill>
                  <a:schemeClr val="tx1"/>
                </a:solidFill>
              </a:rPr>
              <a:t>ФИО </a:t>
            </a:r>
            <a:r>
              <a:rPr lang="ru-RU" sz="2000" i="1" dirty="0">
                <a:solidFill>
                  <a:schemeClr val="tx1"/>
                </a:solidFill>
              </a:rPr>
              <a:t>ребенка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в ДОУ  ________________ специалистами </a:t>
            </a:r>
            <a:r>
              <a:rPr lang="ru-RU" sz="2000" dirty="0" err="1" smtClean="0">
                <a:solidFill>
                  <a:schemeClr val="tx1"/>
                </a:solidFill>
              </a:rPr>
              <a:t>ППк</a:t>
            </a:r>
            <a:r>
              <a:rPr lang="ru-RU" sz="2000" i="1" dirty="0" smtClean="0">
                <a:solidFill>
                  <a:schemeClr val="tx1"/>
                </a:solidFill>
              </a:rPr>
              <a:t>: (перечислить </a:t>
            </a:r>
            <a:r>
              <a:rPr lang="ru-RU" sz="2000" i="1" dirty="0">
                <a:solidFill>
                  <a:schemeClr val="tx1"/>
                </a:solidFill>
              </a:rPr>
              <a:t>специалистов).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i="1" dirty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 </a:t>
            </a:r>
          </a:p>
          <a:p>
            <a:r>
              <a:rPr lang="ru-RU" sz="2000" dirty="0">
                <a:solidFill>
                  <a:schemeClr val="tx1"/>
                </a:solidFill>
              </a:rPr>
              <a:t>Дата ____________________________________</a:t>
            </a:r>
          </a:p>
          <a:p>
            <a:r>
              <a:rPr lang="ru-RU" sz="2000" dirty="0">
                <a:solidFill>
                  <a:schemeClr val="tx1"/>
                </a:solidFill>
              </a:rPr>
              <a:t>__________________ / _____________________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 (подпись)                      (расшифровка подписи)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Шаг 3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79512" y="980728"/>
            <a:ext cx="8784976" cy="237626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Создание </a:t>
            </a:r>
            <a:r>
              <a:rPr lang="ru-RU" sz="2000" b="1" dirty="0" err="1" smtClean="0">
                <a:solidFill>
                  <a:schemeClr val="tx1"/>
                </a:solidFill>
              </a:rPr>
              <a:t>ППк</a:t>
            </a:r>
            <a:r>
              <a:rPr lang="ru-RU" sz="2000" b="1" dirty="0" smtClean="0">
                <a:solidFill>
                  <a:schemeClr val="tx1"/>
                </a:solidFill>
              </a:rPr>
              <a:t> в образовательном учреждении:</a:t>
            </a:r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chemeClr val="tx1"/>
                </a:solidFill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</a:rPr>
              <a:t>бсуждаются сильные и слабые стороны ребенка по результатам наблюдений, диагностик (специалисты и воспитатели);</a:t>
            </a:r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chemeClr val="tx1"/>
                </a:solidFill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</a:rPr>
              <a:t>бсуждаются направления коррекционной работы специалистов и воспитателей;</a:t>
            </a:r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chemeClr val="tx1"/>
                </a:solidFill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</a:rPr>
              <a:t>оздание рабочей группы по разработке АООП (АОП).</a:t>
            </a:r>
          </a:p>
          <a:p>
            <a:pPr marL="0" indent="0" algn="just"/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2137" y="3150408"/>
            <a:ext cx="1202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Шаг </a:t>
            </a:r>
            <a:r>
              <a:rPr lang="ru-RU" sz="3200" b="1" dirty="0" smtClean="0">
                <a:solidFill>
                  <a:srgbClr val="FF0000"/>
                </a:solidFill>
              </a:rPr>
              <a:t>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179512" y="3829109"/>
            <a:ext cx="8784976" cy="904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rgbClr val="E8342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lang="ru-RU" sz="2000" b="1" dirty="0" smtClean="0">
                <a:solidFill>
                  <a:schemeClr val="tx1"/>
                </a:solidFill>
              </a:rPr>
              <a:t>Написание адаптированной основной образовательной программы (АООП) или адаптированной образовательной программы (АОП)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2137" y="4636303"/>
            <a:ext cx="1202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Шаг 5</a:t>
            </a:r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179512" y="5346663"/>
            <a:ext cx="8784976" cy="904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rgbClr val="E8342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lang="ru-RU" sz="2000" b="1" dirty="0" smtClean="0">
                <a:solidFill>
                  <a:schemeClr val="tx1"/>
                </a:solidFill>
              </a:rPr>
              <a:t>Знакомство родителей (законных представителей) с АОП.</a:t>
            </a:r>
          </a:p>
        </p:txBody>
      </p:sp>
    </p:spTree>
    <p:extLst>
      <p:ext uri="{BB962C8B-B14F-4D97-AF65-F5344CB8AC3E}">
        <p14:creationId xmlns:p14="http://schemas.microsoft.com/office/powerpoint/2010/main" val="16762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937344" y="332656"/>
            <a:ext cx="7027144" cy="6264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Закон «Об образовании в РФ».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-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</a:p>
          <a:p>
            <a:pPr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(ст.2 ФЗ-273).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группы детей со схожими нарушениями                                       (н/р: ТНР, ЗПР, УО, т. д.)</a:t>
            </a:r>
          </a:p>
          <a:p>
            <a:pPr>
              <a:buFont typeface="Arial" pitchFamily="34" charset="0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конкретного ребенка с ограниченными возможностями здоровья</a:t>
            </a:r>
          </a:p>
          <a:p>
            <a:pPr marL="358775" indent="358775">
              <a:buFont typeface="Wingdings" pitchFamily="2" charset="2"/>
              <a:buChar char="ü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на базе основной общеобразовательной программы </a:t>
            </a:r>
            <a:r>
              <a:rPr lang="ru-RU" sz="1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(ООП),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8775" indent="358775">
              <a:buFont typeface="Wingdings" pitchFamily="2" charset="2"/>
              <a:buChar char="ü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 учетом адаптированной основной образовательной программы </a:t>
            </a:r>
            <a:r>
              <a:rPr lang="ru-RU" sz="1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(АООП)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8775" indent="358775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соответствии с психофизическими особенностями и особыми образовательными потребностями категории лиц с ОВЗ.</a:t>
            </a: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sz="1600" dirty="0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152341" y="3176972"/>
            <a:ext cx="1080120" cy="504056"/>
          </a:xfrm>
          <a:prstGeom prst="snip1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АООП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149732" y="4157630"/>
            <a:ext cx="1080120" cy="504056"/>
          </a:xfrm>
          <a:prstGeom prst="snip1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АОП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350473" y="3429000"/>
            <a:ext cx="533836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350473" y="4424053"/>
            <a:ext cx="533836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2399</Words>
  <Application>Microsoft Office PowerPoint</Application>
  <PresentationFormat>Экран (4:3)</PresentationFormat>
  <Paragraphs>321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Шаг 1</vt:lpstr>
      <vt:lpstr>Организация специальных условий для получения образования детей с ОВЗ (в соответствии с рекомендациями ПМПК)</vt:lpstr>
      <vt:lpstr>Презентация PowerPoint</vt:lpstr>
      <vt:lpstr>Шаг 3</vt:lpstr>
      <vt:lpstr>Презентация PowerPoint</vt:lpstr>
      <vt:lpstr>Презентация PowerPoint</vt:lpstr>
      <vt:lpstr>Требования к структуре АОП</vt:lpstr>
      <vt:lpstr>Требования к структуре АОП</vt:lpstr>
      <vt:lpstr>Презентация PowerPoint</vt:lpstr>
      <vt:lpstr>Требования к структуре АОП</vt:lpstr>
      <vt:lpstr>Презентация PowerPoint</vt:lpstr>
      <vt:lpstr>Презентация PowerPoint</vt:lpstr>
      <vt:lpstr>Требования к структуре АОП</vt:lpstr>
      <vt:lpstr>Требования к структуре АОП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структуре АОП</vt:lpstr>
      <vt:lpstr>Требования к титульному листу АОП</vt:lpstr>
      <vt:lpstr>Процессы наблюдения и документирования должны быть описаны в ООП ДО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312</cp:revision>
  <dcterms:created xsi:type="dcterms:W3CDTF">2017-05-02T05:07:46Z</dcterms:created>
  <dcterms:modified xsi:type="dcterms:W3CDTF">2021-12-23T07:59:24Z</dcterms:modified>
</cp:coreProperties>
</file>