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7" r:id="rId4"/>
    <p:sldId id="271" r:id="rId5"/>
    <p:sldId id="259" r:id="rId6"/>
    <p:sldId id="261" r:id="rId7"/>
    <p:sldId id="266" r:id="rId8"/>
    <p:sldId id="272" r:id="rId9"/>
    <p:sldId id="275" r:id="rId10"/>
    <p:sldId id="260" r:id="rId11"/>
    <p:sldId id="274" r:id="rId12"/>
    <p:sldId id="273" r:id="rId13"/>
    <p:sldId id="265" r:id="rId14"/>
    <p:sldId id="268" r:id="rId15"/>
    <p:sldId id="264" r:id="rId16"/>
    <p:sldId id="262" r:id="rId17"/>
    <p:sldId id="267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600"/>
    <a:srgbClr val="66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EAF463A-BC7C-46EE-9F1E-7F377CCA4891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54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3.jpeg"/><Relationship Id="rId2" Type="http://schemas.openxmlformats.org/officeDocument/2006/relationships/image" Target="../media/image2.jpeg"/><Relationship Id="rId16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2.jpeg"/><Relationship Id="rId5" Type="http://schemas.openxmlformats.org/officeDocument/2006/relationships/image" Target="../media/image47.jpeg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4" Type="http://schemas.openxmlformats.org/officeDocument/2006/relationships/image" Target="../media/image46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70.jpeg"/><Relationship Id="rId3" Type="http://schemas.openxmlformats.org/officeDocument/2006/relationships/audio" Target="file:///G:\&#1069;&#1082;&#1086;&#1083;&#1086;&#1075;&#1080;&#1103;\&#1050;&#1086;&#1085;&#1082;&#1091;&#1088;&#1089;%20&#1101;&#1082;&#1086;&#1083;&#1086;&#1075;&#1080;&#1103;\&#1053;&#1072;&#1096;&#1080;%20&#1087;&#1077;&#1088;&#1085;&#1072;&#1090;&#1099;&#1077;%20&#1076;&#1088;&#1091;&#1079;&#1100;&#1103;\&#1091;&#1090;&#1082;&#1072;.mp3" TargetMode="External"/><Relationship Id="rId7" Type="http://schemas.openxmlformats.org/officeDocument/2006/relationships/image" Target="../media/image65.png"/><Relationship Id="rId12" Type="http://schemas.openxmlformats.org/officeDocument/2006/relationships/image" Target="../media/image69.jpeg"/><Relationship Id="rId17" Type="http://schemas.openxmlformats.org/officeDocument/2006/relationships/image" Target="../media/image74.png"/><Relationship Id="rId2" Type="http://schemas.openxmlformats.org/officeDocument/2006/relationships/audio" Target="file:///G:\&#1069;&#1082;&#1086;&#1083;&#1086;&#1075;&#1080;&#1103;\&#1050;&#1086;&#1085;&#1082;&#1091;&#1088;&#1089;%20&#1101;&#1082;&#1086;&#1083;&#1086;&#1075;&#1080;&#1103;\&#1053;&#1072;&#1096;&#1080;%20&#1087;&#1077;&#1088;&#1085;&#1072;&#1090;&#1099;&#1077;%20&#1076;&#1088;&#1091;&#1079;&#1100;&#1103;\&#1074;&#1086;&#1088;&#1086;&#1085;&#1072;.mp3" TargetMode="External"/><Relationship Id="rId16" Type="http://schemas.openxmlformats.org/officeDocument/2006/relationships/image" Target="../media/image73.png"/><Relationship Id="rId1" Type="http://schemas.openxmlformats.org/officeDocument/2006/relationships/audio" Target="file:///G:\&#1069;&#1082;&#1086;&#1083;&#1086;&#1075;&#1080;&#1103;\&#1050;&#1086;&#1085;&#1082;&#1091;&#1088;&#1089;%20&#1101;&#1082;&#1086;&#1083;&#1086;&#1075;&#1080;&#1103;\&#1053;&#1072;&#1096;&#1080;%20&#1087;&#1077;&#1088;&#1085;&#1072;&#1090;&#1099;&#1077;%20&#1076;&#1088;&#1091;&#1079;&#1100;&#1103;\&#1082;&#1091;&#1082;&#1091;&#1096;&#1082;&#1072;.mp3" TargetMode="External"/><Relationship Id="rId6" Type="http://schemas.openxmlformats.org/officeDocument/2006/relationships/image" Target="../media/image2.jpeg"/><Relationship Id="rId11" Type="http://schemas.openxmlformats.org/officeDocument/2006/relationships/image" Target="../media/image68.jpe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72.png"/><Relationship Id="rId10" Type="http://schemas.openxmlformats.org/officeDocument/2006/relationships/image" Target="../media/image67.jpeg"/><Relationship Id="rId4" Type="http://schemas.openxmlformats.org/officeDocument/2006/relationships/audio" Target="file:///G:\&#1069;&#1082;&#1086;&#1083;&#1086;&#1075;&#1080;&#1103;\&#1050;&#1086;&#1085;&#1082;&#1091;&#1088;&#1089;%20&#1101;&#1082;&#1086;&#1083;&#1086;&#1075;&#1080;&#1103;\&#1053;&#1072;&#1096;&#1080;%20&#1087;&#1077;&#1088;&#1085;&#1072;&#1090;&#1099;&#1077;%20&#1076;&#1088;&#1091;&#1079;&#1100;&#1103;\&#1089;&#1086;&#1083;&#1086;&#1074;&#1077;&#1081;.mp3" TargetMode="External"/><Relationship Id="rId9" Type="http://schemas.openxmlformats.org/officeDocument/2006/relationships/image" Target="../media/image66.jpeg"/><Relationship Id="rId14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image" Target="../media/image2.jpeg"/><Relationship Id="rId16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slide" Target="slide2.xml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3.jpeg"/><Relationship Id="rId5" Type="http://schemas.openxmlformats.org/officeDocument/2006/relationships/image" Target="../media/image19.jpeg"/><Relationship Id="rId10" Type="http://schemas.openxmlformats.org/officeDocument/2006/relationships/slide" Target="slide2.xml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slide" Target="slide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slide" Target="slide2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83380635_by1j8czx3qncn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1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7772400" cy="685800"/>
          </a:xfrm>
        </p:spPr>
        <p:txBody>
          <a:bodyPr>
            <a:normAutofit/>
          </a:bodyPr>
          <a:lstStyle/>
          <a:p>
            <a:r>
              <a:rPr lang="ru-RU" sz="1300" b="1" dirty="0" smtClean="0">
                <a:solidFill>
                  <a:srgbClr val="000000"/>
                </a:solidFill>
              </a:rPr>
              <a:t/>
            </a:r>
            <a:br>
              <a:rPr lang="ru-RU" sz="1300" b="1" dirty="0" smtClean="0">
                <a:solidFill>
                  <a:srgbClr val="000000"/>
                </a:solidFill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1905000"/>
            <a:ext cx="8077200" cy="4191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Дидактическая игра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«Наши пернатые друзья»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для детей старшего дошкольного возраста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383380635_by1j8czx3qncn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Чем питаются птицы  </a:t>
            </a:r>
            <a:endParaRPr lang="ru-RU" sz="3600" b="1" dirty="0"/>
          </a:p>
        </p:txBody>
      </p:sp>
      <p:pic>
        <p:nvPicPr>
          <p:cNvPr id="4" name="Содержимое 3" descr="6-42_Shishka_eli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1219200"/>
            <a:ext cx="2357569" cy="2133600"/>
          </a:xfrm>
        </p:spPr>
      </p:pic>
      <p:pic>
        <p:nvPicPr>
          <p:cNvPr id="5" name="Рисунок 4" descr="5c184d5b4bfa2973ec841d789d170b9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0" y="1295400"/>
            <a:ext cx="2286000" cy="2340429"/>
          </a:xfrm>
          <a:prstGeom prst="rect">
            <a:avLst/>
          </a:prstGeom>
        </p:spPr>
      </p:pic>
      <p:pic>
        <p:nvPicPr>
          <p:cNvPr id="6" name="Рисунок 5" descr="1329841874_nasekomy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914400"/>
            <a:ext cx="3637576" cy="4572000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0200" y="4038600"/>
            <a:ext cx="2854842" cy="1894417"/>
          </a:xfrm>
          <a:prstGeom prst="rect">
            <a:avLst/>
          </a:prstGeom>
        </p:spPr>
      </p:pic>
      <p:sp>
        <p:nvSpPr>
          <p:cNvPr id="8" name="Стрелка вправо 7">
            <a:hlinkClick r:id="rId7" action="ppaction://hlinksldjump"/>
          </p:cNvPr>
          <p:cNvSpPr/>
          <p:nvPr/>
        </p:nvSpPr>
        <p:spPr>
          <a:xfrm>
            <a:off x="228600" y="62484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Как люди заботятся о птицах зимой</a:t>
            </a:r>
            <a:endParaRPr lang="ru-RU" sz="3600" b="1" dirty="0"/>
          </a:p>
        </p:txBody>
      </p:sp>
      <p:pic>
        <p:nvPicPr>
          <p:cNvPr id="4" name="Содержимое 5" descr="1383380635_by1j8czx3qncnh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кормушка 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990600"/>
            <a:ext cx="5181600" cy="5618921"/>
          </a:xfrm>
          <a:prstGeom prst="rect">
            <a:avLst/>
          </a:prstGeom>
        </p:spPr>
      </p:pic>
      <p:pic>
        <p:nvPicPr>
          <p:cNvPr id="7" name="Рисунок 6" descr="кормушка воробей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1752600"/>
            <a:ext cx="2019899" cy="1411224"/>
          </a:xfrm>
          <a:prstGeom prst="rect">
            <a:avLst/>
          </a:prstGeom>
        </p:spPr>
      </p:pic>
      <p:pic>
        <p:nvPicPr>
          <p:cNvPr id="8" name="Рисунок 7" descr="кормушка свиристель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2362200"/>
            <a:ext cx="1714500" cy="1600200"/>
          </a:xfrm>
          <a:prstGeom prst="rect">
            <a:avLst/>
          </a:prstGeom>
        </p:spPr>
      </p:pic>
      <p:pic>
        <p:nvPicPr>
          <p:cNvPr id="9" name="Рисунок 8" descr="снегирь кормушк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838200"/>
            <a:ext cx="1647825" cy="1608277"/>
          </a:xfrm>
          <a:prstGeom prst="rect">
            <a:avLst/>
          </a:prstGeom>
        </p:spPr>
      </p:pic>
      <p:pic>
        <p:nvPicPr>
          <p:cNvPr id="10" name="Рисунок 9" descr="корм сойка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9800" y="5105400"/>
            <a:ext cx="1981200" cy="1485900"/>
          </a:xfrm>
          <a:prstGeom prst="rect">
            <a:avLst/>
          </a:prstGeom>
        </p:spPr>
      </p:pic>
      <p:pic>
        <p:nvPicPr>
          <p:cNvPr id="11" name="Рисунок 10" descr="синичка кормушка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5029200"/>
            <a:ext cx="1905000" cy="1607841"/>
          </a:xfrm>
          <a:prstGeom prst="rect">
            <a:avLst/>
          </a:prstGeom>
        </p:spPr>
      </p:pic>
      <p:pic>
        <p:nvPicPr>
          <p:cNvPr id="12" name="Рисунок 11" descr="img17 - копия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8200" y="2438400"/>
            <a:ext cx="692524" cy="914400"/>
          </a:xfrm>
          <a:prstGeom prst="rect">
            <a:avLst/>
          </a:prstGeom>
        </p:spPr>
      </p:pic>
      <p:pic>
        <p:nvPicPr>
          <p:cNvPr id="13" name="Рисунок 12" descr="img9 - копия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4F7FC"/>
              </a:clrFrom>
              <a:clrTo>
                <a:srgbClr val="F4F7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2590800"/>
            <a:ext cx="860348" cy="971550"/>
          </a:xfrm>
          <a:prstGeom prst="rect">
            <a:avLst/>
          </a:prstGeom>
        </p:spPr>
      </p:pic>
      <p:pic>
        <p:nvPicPr>
          <p:cNvPr id="14" name="Рисунок 13" descr="img9 - копия (2)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BCBBA6"/>
              </a:clrFrom>
              <a:clrTo>
                <a:srgbClr val="BCBBA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3276600"/>
            <a:ext cx="802867" cy="977641"/>
          </a:xfrm>
          <a:prstGeom prst="rect">
            <a:avLst/>
          </a:prstGeom>
        </p:spPr>
      </p:pic>
      <p:pic>
        <p:nvPicPr>
          <p:cNvPr id="15" name="Рисунок 14" descr="img17 - копия (2)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3962400"/>
            <a:ext cx="914400" cy="1092338"/>
          </a:xfrm>
          <a:prstGeom prst="rect">
            <a:avLst/>
          </a:prstGeom>
        </p:spPr>
      </p:pic>
      <p:pic>
        <p:nvPicPr>
          <p:cNvPr id="16" name="Рисунок 15" descr="img17 - копия (3)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8600" y="4191000"/>
            <a:ext cx="990600" cy="950050"/>
          </a:xfrm>
          <a:prstGeom prst="rect">
            <a:avLst/>
          </a:prstGeom>
        </p:spPr>
      </p:pic>
      <p:pic>
        <p:nvPicPr>
          <p:cNvPr id="17" name="Рисунок 16" descr="img17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3048000"/>
            <a:ext cx="895350" cy="1219200"/>
          </a:xfrm>
          <a:prstGeom prst="rect">
            <a:avLst/>
          </a:prstGeom>
        </p:spPr>
      </p:pic>
      <p:pic>
        <p:nvPicPr>
          <p:cNvPr id="18" name="Рисунок 17" descr="img17 - копия (4) - копия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3657600"/>
            <a:ext cx="990600" cy="1144979"/>
          </a:xfrm>
          <a:prstGeom prst="rect">
            <a:avLst/>
          </a:prstGeom>
        </p:spPr>
      </p:pic>
      <p:sp>
        <p:nvSpPr>
          <p:cNvPr id="19" name="Стрелка вправо 18">
            <a:hlinkClick r:id="rId16" action="ppaction://hlinksldjump"/>
          </p:cNvPr>
          <p:cNvSpPr/>
          <p:nvPr/>
        </p:nvSpPr>
        <p:spPr>
          <a:xfrm>
            <a:off x="152400" y="60960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Строение птиц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3" descr="1383380635_by1j8czx3qncnh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57200" y="0"/>
            <a:ext cx="9601200" cy="6858000"/>
          </a:xfrm>
          <a:prstGeom prst="rect">
            <a:avLst/>
          </a:prstGeom>
        </p:spPr>
      </p:pic>
      <p:pic>
        <p:nvPicPr>
          <p:cNvPr id="6" name="Рисунок 5" descr="синица 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1238644"/>
            <a:ext cx="5715000" cy="46902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96200" y="533400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Клюв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533400"/>
            <a:ext cx="1527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Голова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990600"/>
            <a:ext cx="1059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Шея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1828800"/>
            <a:ext cx="226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Туловище 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495800"/>
            <a:ext cx="1289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Хвост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90800" y="5943600"/>
            <a:ext cx="1144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Ноги</a:t>
            </a:r>
            <a:endParaRPr lang="ru-RU" sz="36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7010400" y="1143000"/>
            <a:ext cx="10668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638800" y="1143000"/>
            <a:ext cx="76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9" idx="2"/>
          </p:cNvCxnSpPr>
          <p:nvPr/>
        </p:nvCxnSpPr>
        <p:spPr>
          <a:xfrm rot="16200000" flipH="1">
            <a:off x="4207642" y="931041"/>
            <a:ext cx="344269" cy="1756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371600" y="2514600"/>
            <a:ext cx="2819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219200" y="4724400"/>
            <a:ext cx="762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2971800" y="4800600"/>
            <a:ext cx="16764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772400" y="685800"/>
            <a:ext cx="1143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105400" y="6858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895600" y="10668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28600" y="1905000"/>
            <a:ext cx="2438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4648200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362200" y="6019800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>
            <a:hlinkClick r:id="rId4" action="ppaction://hlinksldjump"/>
          </p:cNvPr>
          <p:cNvSpPr/>
          <p:nvPr/>
        </p:nvSpPr>
        <p:spPr>
          <a:xfrm>
            <a:off x="0" y="60960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0" y="3429000"/>
            <a:ext cx="1720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Крылья</a:t>
            </a:r>
            <a:endParaRPr lang="ru-RU" sz="36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3429000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1828800" y="3657600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383380635_by1j8czx3qncn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Отгадай загадку </a:t>
            </a:r>
            <a:endParaRPr lang="ru-RU" sz="3600" b="1" dirty="0"/>
          </a:p>
        </p:txBody>
      </p:sp>
      <p:pic>
        <p:nvPicPr>
          <p:cNvPr id="4" name="Содержимое 3" descr="296410-alexfas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43172" y="2174748"/>
            <a:ext cx="981456" cy="908304"/>
          </a:xfrm>
        </p:spPr>
      </p:pic>
      <p:pic>
        <p:nvPicPr>
          <p:cNvPr id="6" name="Рисунок 5" descr="гра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143000"/>
            <a:ext cx="4632960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419600"/>
            <a:ext cx="962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Грач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6019800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Сова</a:t>
            </a:r>
            <a:endParaRPr lang="ru-RU" sz="3200" b="1" dirty="0"/>
          </a:p>
        </p:txBody>
      </p:sp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152400" y="62484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383380635_by1j8czx3qncn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Отгадай загадку </a:t>
            </a:r>
            <a:endParaRPr lang="ru-RU" sz="3600" b="1" dirty="0"/>
          </a:p>
        </p:txBody>
      </p:sp>
      <p:pic>
        <p:nvPicPr>
          <p:cNvPr id="4" name="Содержимое 3" descr="снегирь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990600"/>
            <a:ext cx="3790259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4876800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Снегирь</a:t>
            </a:r>
            <a:endParaRPr lang="ru-RU" sz="3200" b="1" dirty="0"/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152400" y="62484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жавороно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2657135"/>
            <a:ext cx="4495800" cy="31912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0" y="6172200"/>
            <a:ext cx="2241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Жаворонок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83380635_by1j8czx3qncn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Какая птица выводит птенцов зимой?</a:t>
            </a:r>
            <a:endParaRPr lang="ru-RU" sz="3600" b="1" dirty="0"/>
          </a:p>
        </p:txBody>
      </p:sp>
      <p:pic>
        <p:nvPicPr>
          <p:cNvPr id="10" name="Содержимое 9" descr="клест с птенцами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371600"/>
            <a:ext cx="4419600" cy="2949688"/>
          </a:xfrm>
        </p:spPr>
      </p:pic>
      <p:pic>
        <p:nvPicPr>
          <p:cNvPr id="5" name="Рисунок 4" descr="9c86fc9bb577dbdd2eceb24c37fb05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657600"/>
            <a:ext cx="3888310" cy="2820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4572000"/>
            <a:ext cx="1170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Клест</a:t>
            </a:r>
            <a:endParaRPr lang="ru-RU" sz="3200" b="1" dirty="0"/>
          </a:p>
        </p:txBody>
      </p:sp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304800" y="63246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83380635_by1j8czx3qncn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Птица – «Лесной доктор»</a:t>
            </a:r>
            <a:endParaRPr lang="ru-RU" sz="3600" b="1" dirty="0"/>
          </a:p>
        </p:txBody>
      </p:sp>
      <p:pic>
        <p:nvPicPr>
          <p:cNvPr id="4" name="Содержимое 3" descr="363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066800"/>
            <a:ext cx="3962400" cy="5212443"/>
          </a:xfrm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228600" y="6172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29200" y="2057400"/>
            <a:ext cx="3505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4C2600"/>
                </a:solidFill>
              </a:rPr>
              <a:t>У деревьев доктор свой,</a:t>
            </a:r>
            <a:br>
              <a:rPr lang="ru-RU" sz="2000" b="1" dirty="0" smtClean="0">
                <a:solidFill>
                  <a:srgbClr val="4C2600"/>
                </a:solidFill>
              </a:rPr>
            </a:br>
            <a:r>
              <a:rPr lang="ru-RU" sz="2000" b="1" dirty="0" smtClean="0">
                <a:solidFill>
                  <a:srgbClr val="4C2600"/>
                </a:solidFill>
              </a:rPr>
              <a:t>Не обычный, а лесной,</a:t>
            </a:r>
            <a:br>
              <a:rPr lang="ru-RU" sz="2000" b="1" dirty="0" smtClean="0">
                <a:solidFill>
                  <a:srgbClr val="4C2600"/>
                </a:solidFill>
              </a:rPr>
            </a:br>
            <a:r>
              <a:rPr lang="ru-RU" sz="2000" b="1" dirty="0" smtClean="0">
                <a:solidFill>
                  <a:srgbClr val="4C2600"/>
                </a:solidFill>
              </a:rPr>
              <a:t>Разговаривает просто</a:t>
            </a:r>
            <a:br>
              <a:rPr lang="ru-RU" sz="2000" b="1" dirty="0" smtClean="0">
                <a:solidFill>
                  <a:srgbClr val="4C2600"/>
                </a:solidFill>
              </a:rPr>
            </a:br>
            <a:r>
              <a:rPr lang="ru-RU" sz="2000" b="1" dirty="0" smtClean="0">
                <a:solidFill>
                  <a:srgbClr val="4C2600"/>
                </a:solidFill>
              </a:rPr>
              <a:t>Он с берёзой и сосной.</a:t>
            </a:r>
            <a:br>
              <a:rPr lang="ru-RU" sz="2000" b="1" dirty="0" smtClean="0">
                <a:solidFill>
                  <a:srgbClr val="4C2600"/>
                </a:solidFill>
              </a:rPr>
            </a:br>
            <a:r>
              <a:rPr lang="ru-RU" sz="2000" b="1" dirty="0" smtClean="0">
                <a:solidFill>
                  <a:srgbClr val="4C2600"/>
                </a:solidFill>
              </a:rPr>
              <a:t>Без лекарств и инструмента</a:t>
            </a:r>
            <a:br>
              <a:rPr lang="ru-RU" sz="2000" b="1" dirty="0" smtClean="0">
                <a:solidFill>
                  <a:srgbClr val="4C2600"/>
                </a:solidFill>
              </a:rPr>
            </a:br>
            <a:r>
              <a:rPr lang="ru-RU" sz="2000" b="1" dirty="0" smtClean="0">
                <a:solidFill>
                  <a:srgbClr val="4C2600"/>
                </a:solidFill>
              </a:rPr>
              <a:t>Он излечит пациента,</a:t>
            </a:r>
            <a:br>
              <a:rPr lang="ru-RU" sz="2000" b="1" dirty="0" smtClean="0">
                <a:solidFill>
                  <a:srgbClr val="4C2600"/>
                </a:solidFill>
              </a:rPr>
            </a:br>
            <a:r>
              <a:rPr lang="ru-RU" sz="2000" b="1" dirty="0" smtClean="0">
                <a:solidFill>
                  <a:srgbClr val="4C2600"/>
                </a:solidFill>
              </a:rPr>
              <a:t>Прилетел и сел на сук -</a:t>
            </a:r>
            <a:br>
              <a:rPr lang="ru-RU" sz="2000" b="1" dirty="0" smtClean="0">
                <a:solidFill>
                  <a:srgbClr val="4C2600"/>
                </a:solidFill>
              </a:rPr>
            </a:br>
            <a:r>
              <a:rPr lang="ru-RU" sz="2000" b="1" dirty="0" smtClean="0">
                <a:solidFill>
                  <a:srgbClr val="4C2600"/>
                </a:solidFill>
              </a:rPr>
              <a:t>-Как здоровье? тук-тук-тук...</a:t>
            </a:r>
            <a:endParaRPr lang="ru-RU" sz="2000" b="1" dirty="0">
              <a:solidFill>
                <a:srgbClr val="4C2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43000" y="3429000"/>
            <a:ext cx="457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383380635_by1j8czx3qncnh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Чей голос?</a:t>
            </a:r>
            <a:endParaRPr lang="ru-RU" sz="3600" b="1" dirty="0"/>
          </a:p>
        </p:txBody>
      </p:sp>
      <p:pic>
        <p:nvPicPr>
          <p:cNvPr id="37" name="кукушк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0" y="2667000"/>
            <a:ext cx="609600" cy="609600"/>
          </a:xfrm>
          <a:prstGeom prst="rect">
            <a:avLst/>
          </a:prstGeom>
        </p:spPr>
      </p:pic>
      <p:sp>
        <p:nvSpPr>
          <p:cNvPr id="21" name="Стрелка вправо 20">
            <a:hlinkClick r:id="rId8" action="ppaction://hlinksldjump"/>
          </p:cNvPr>
          <p:cNvSpPr/>
          <p:nvPr/>
        </p:nvSpPr>
        <p:spPr>
          <a:xfrm>
            <a:off x="152400" y="62484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8600" y="24384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pic>
        <p:nvPicPr>
          <p:cNvPr id="14" name="Рисунок 13" descr="76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" y="2362201"/>
            <a:ext cx="2438400" cy="1115786"/>
          </a:xfrm>
          <a:prstGeom prst="rect">
            <a:avLst/>
          </a:prstGeom>
        </p:spPr>
      </p:pic>
      <p:pic>
        <p:nvPicPr>
          <p:cNvPr id="15" name="Рисунок 14" descr="ворона песня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762000"/>
            <a:ext cx="2438400" cy="1828800"/>
          </a:xfrm>
          <a:prstGeom prst="rect">
            <a:avLst/>
          </a:prstGeom>
        </p:spPr>
      </p:pic>
      <p:pic>
        <p:nvPicPr>
          <p:cNvPr id="18" name="Рисунок 17" descr="76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600" y="2362200"/>
            <a:ext cx="2633174" cy="1204912"/>
          </a:xfrm>
          <a:prstGeom prst="rect">
            <a:avLst/>
          </a:prstGeom>
        </p:spPr>
      </p:pic>
      <p:pic>
        <p:nvPicPr>
          <p:cNvPr id="19" name="Рисунок 18" descr="кукушка6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762000"/>
            <a:ext cx="2362200" cy="1959751"/>
          </a:xfrm>
          <a:prstGeom prst="rect">
            <a:avLst/>
          </a:prstGeom>
        </p:spPr>
      </p:pic>
      <p:pic>
        <p:nvPicPr>
          <p:cNvPr id="22" name="Рисунок 21" descr="соловей пение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3352800"/>
            <a:ext cx="1739900" cy="2333758"/>
          </a:xfrm>
          <a:prstGeom prst="rect">
            <a:avLst/>
          </a:prstGeom>
        </p:spPr>
      </p:pic>
      <p:pic>
        <p:nvPicPr>
          <p:cNvPr id="23" name="Рисунок 22" descr="76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5562600"/>
            <a:ext cx="2438400" cy="1115786"/>
          </a:xfrm>
          <a:prstGeom prst="rect">
            <a:avLst/>
          </a:prstGeom>
        </p:spPr>
      </p:pic>
      <p:pic>
        <p:nvPicPr>
          <p:cNvPr id="24" name="Рисунок 23" descr="утка поет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400" y="4267200"/>
            <a:ext cx="2705100" cy="1895475"/>
          </a:xfrm>
          <a:prstGeom prst="rect">
            <a:avLst/>
          </a:prstGeom>
        </p:spPr>
      </p:pic>
      <p:pic>
        <p:nvPicPr>
          <p:cNvPr id="25" name="Рисунок 24" descr="озеро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00" y="5105400"/>
            <a:ext cx="2514600" cy="153233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534400" y="2895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8382000" y="4572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33400" y="5029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38" name="ворон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 cstate="print"/>
          <a:stretch>
            <a:fillRect/>
          </a:stretch>
        </p:blipFill>
        <p:spPr>
          <a:xfrm>
            <a:off x="8610600" y="3352800"/>
            <a:ext cx="304800" cy="304800"/>
          </a:xfrm>
          <a:prstGeom prst="rect">
            <a:avLst/>
          </a:prstGeom>
        </p:spPr>
      </p:pic>
      <p:pic>
        <p:nvPicPr>
          <p:cNvPr id="39" name="утк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6" cstate="print"/>
          <a:stretch>
            <a:fillRect/>
          </a:stretch>
        </p:blipFill>
        <p:spPr>
          <a:xfrm>
            <a:off x="8686800" y="5181600"/>
            <a:ext cx="304800" cy="304800"/>
          </a:xfrm>
          <a:prstGeom prst="rect">
            <a:avLst/>
          </a:prstGeom>
        </p:spPr>
      </p:pic>
      <p:pic>
        <p:nvPicPr>
          <p:cNvPr id="40" name="соловей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7" cstate="print"/>
          <a:stretch>
            <a:fillRect/>
          </a:stretch>
        </p:blipFill>
        <p:spPr>
          <a:xfrm>
            <a:off x="304800" y="556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452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39928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83380635_by1j8czx3qncn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667000" y="2362200"/>
            <a:ext cx="37350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Молодцы!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83380635_by1j8czx3qncn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5876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Содержание: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слайд 3. </a:t>
            </a:r>
            <a:r>
              <a:rPr lang="ru-RU" sz="1800" dirty="0" smtClean="0">
                <a:hlinkClick r:id="rId3" action="ppaction://hlinksldjump"/>
              </a:rPr>
              <a:t>Найди и назови птиц;</a:t>
            </a:r>
            <a:endParaRPr lang="ru-RU" sz="1800" dirty="0" smtClean="0"/>
          </a:p>
          <a:p>
            <a:r>
              <a:rPr lang="ru-RU" sz="1800" dirty="0" smtClean="0"/>
              <a:t>слайд 4. </a:t>
            </a:r>
            <a:r>
              <a:rPr lang="ru-RU" sz="1800" dirty="0" smtClean="0">
                <a:hlinkClick r:id="rId4" action="ppaction://hlinksldjump"/>
              </a:rPr>
              <a:t>Перелетные и зимующие птицы;</a:t>
            </a:r>
            <a:endParaRPr lang="ru-RU" sz="1800" dirty="0" smtClean="0"/>
          </a:p>
          <a:p>
            <a:r>
              <a:rPr lang="ru-RU" sz="1800" dirty="0" smtClean="0"/>
              <a:t>слайд 5. </a:t>
            </a:r>
            <a:r>
              <a:rPr lang="ru-RU" sz="1800" dirty="0" smtClean="0">
                <a:hlinkClick r:id="rId5" action="ppaction://hlinksldjump"/>
              </a:rPr>
              <a:t>Дикие и домашние птицы;</a:t>
            </a:r>
            <a:endParaRPr lang="ru-RU" sz="1800" dirty="0" smtClean="0"/>
          </a:p>
          <a:p>
            <a:r>
              <a:rPr lang="ru-RU" sz="1800" dirty="0" smtClean="0"/>
              <a:t>слайд 6. </a:t>
            </a:r>
            <a:r>
              <a:rPr lang="ru-RU" sz="1800" dirty="0" smtClean="0">
                <a:hlinkClick r:id="rId6" action="ppaction://hlinksldjump"/>
              </a:rPr>
              <a:t>Водоплавающие птицы;</a:t>
            </a:r>
            <a:endParaRPr lang="ru-RU" sz="1800" dirty="0" smtClean="0"/>
          </a:p>
          <a:p>
            <a:r>
              <a:rPr lang="ru-RU" sz="1800" dirty="0" smtClean="0"/>
              <a:t>слайд 7. </a:t>
            </a:r>
            <a:r>
              <a:rPr lang="ru-RU" sz="1800" dirty="0" smtClean="0">
                <a:hlinkClick r:id="rId7" action="ppaction://hlinksldjump"/>
              </a:rPr>
              <a:t>Найди и назови детенышей птиц; </a:t>
            </a:r>
            <a:endParaRPr lang="ru-RU" sz="1800" dirty="0" smtClean="0"/>
          </a:p>
          <a:p>
            <a:r>
              <a:rPr lang="ru-RU" sz="1800" dirty="0" smtClean="0"/>
              <a:t>слайд 8. </a:t>
            </a:r>
            <a:r>
              <a:rPr lang="ru-RU" sz="1800" dirty="0" smtClean="0">
                <a:hlinkClick r:id="rId8" action="ppaction://hlinksldjump"/>
              </a:rPr>
              <a:t>Найди и назови детенышей птиц;</a:t>
            </a:r>
            <a:endParaRPr lang="ru-RU" sz="1800" dirty="0" smtClean="0"/>
          </a:p>
          <a:p>
            <a:r>
              <a:rPr lang="ru-RU" sz="1800" dirty="0" smtClean="0"/>
              <a:t>Слайд 9. </a:t>
            </a:r>
            <a:r>
              <a:rPr lang="ru-RU" sz="1800" dirty="0" smtClean="0">
                <a:hlinkClick r:id="rId9" action="ppaction://hlinksldjump"/>
              </a:rPr>
              <a:t>Игра «Полетели птички»;</a:t>
            </a:r>
            <a:endParaRPr lang="ru-RU" sz="1800" dirty="0" smtClean="0"/>
          </a:p>
          <a:p>
            <a:r>
              <a:rPr lang="ru-RU" sz="1800" dirty="0" smtClean="0"/>
              <a:t>слайд 10. </a:t>
            </a:r>
            <a:r>
              <a:rPr lang="ru-RU" sz="1800" dirty="0" smtClean="0">
                <a:hlinkClick r:id="rId10" action="ppaction://hlinksldjump"/>
              </a:rPr>
              <a:t>Чем питаются птицы;</a:t>
            </a:r>
            <a:endParaRPr lang="ru-RU" sz="1800" dirty="0" smtClean="0"/>
          </a:p>
          <a:p>
            <a:r>
              <a:rPr lang="ru-RU" sz="1800" dirty="0" smtClean="0"/>
              <a:t>слайд 11. </a:t>
            </a:r>
            <a:r>
              <a:rPr lang="ru-RU" sz="1800" dirty="0" smtClean="0">
                <a:hlinkClick r:id="rId11" action="ppaction://hlinksldjump"/>
              </a:rPr>
              <a:t>Как люди заботятся о птицах зимой;</a:t>
            </a:r>
            <a:endParaRPr lang="ru-RU" sz="1800" dirty="0" smtClean="0"/>
          </a:p>
          <a:p>
            <a:r>
              <a:rPr lang="ru-RU" sz="1800" dirty="0" smtClean="0"/>
              <a:t>слайд 12. </a:t>
            </a:r>
            <a:r>
              <a:rPr lang="ru-RU" sz="1800" dirty="0" smtClean="0">
                <a:hlinkClick r:id="rId12" action="ppaction://hlinksldjump"/>
              </a:rPr>
              <a:t>Строение птиц;</a:t>
            </a:r>
            <a:endParaRPr lang="ru-RU" sz="1800" dirty="0" smtClean="0"/>
          </a:p>
          <a:p>
            <a:r>
              <a:rPr lang="ru-RU" sz="1800" dirty="0" smtClean="0"/>
              <a:t>слайд 13. </a:t>
            </a:r>
            <a:r>
              <a:rPr lang="ru-RU" sz="1800" dirty="0" smtClean="0">
                <a:hlinkClick r:id="rId13" action="ppaction://hlinksldjump"/>
              </a:rPr>
              <a:t>Отгадай загадку;</a:t>
            </a:r>
            <a:endParaRPr lang="ru-RU" sz="1800" dirty="0" smtClean="0"/>
          </a:p>
          <a:p>
            <a:r>
              <a:rPr lang="ru-RU" sz="1800" dirty="0" smtClean="0"/>
              <a:t>слайд 14. </a:t>
            </a:r>
            <a:r>
              <a:rPr lang="ru-RU" sz="1800" dirty="0" smtClean="0">
                <a:hlinkClick r:id="rId14" action="ppaction://hlinksldjump"/>
              </a:rPr>
              <a:t>Отгадай загадку;</a:t>
            </a:r>
            <a:endParaRPr lang="ru-RU" sz="1800" dirty="0" smtClean="0"/>
          </a:p>
          <a:p>
            <a:r>
              <a:rPr lang="ru-RU" sz="1800" dirty="0" smtClean="0"/>
              <a:t>слайд 15. </a:t>
            </a:r>
            <a:r>
              <a:rPr lang="ru-RU" sz="1800" dirty="0" smtClean="0">
                <a:hlinkClick r:id="rId15" action="ppaction://hlinksldjump"/>
              </a:rPr>
              <a:t>Какая птица выводит птенцов зимой;</a:t>
            </a:r>
            <a:endParaRPr lang="ru-RU" sz="1800" dirty="0" smtClean="0"/>
          </a:p>
          <a:p>
            <a:r>
              <a:rPr lang="ru-RU" sz="1800" dirty="0" smtClean="0"/>
              <a:t>слайд 16. </a:t>
            </a:r>
            <a:r>
              <a:rPr lang="ru-RU" sz="1800" dirty="0" smtClean="0">
                <a:hlinkClick r:id="rId16" action="ppaction://hlinksldjump"/>
              </a:rPr>
              <a:t>Птица- лесной доктор;</a:t>
            </a:r>
            <a:endParaRPr lang="ru-RU" sz="1800" dirty="0" smtClean="0"/>
          </a:p>
          <a:p>
            <a:r>
              <a:rPr lang="ru-RU" sz="1800" dirty="0" smtClean="0"/>
              <a:t>слайд 17. </a:t>
            </a:r>
            <a:r>
              <a:rPr lang="ru-RU" sz="1800" dirty="0" smtClean="0">
                <a:hlinkClick r:id="rId17" action="ppaction://hlinksldjump"/>
              </a:rPr>
              <a:t>Чей голос;</a:t>
            </a:r>
            <a:endParaRPr lang="ru-RU" sz="1800" dirty="0" smtClean="0"/>
          </a:p>
          <a:p>
            <a:r>
              <a:rPr lang="ru-RU" sz="1800" dirty="0" smtClean="0"/>
              <a:t>слайд 18.</a:t>
            </a:r>
            <a:r>
              <a:rPr lang="ru-RU" sz="1800" dirty="0" smtClean="0">
                <a:hlinkClick r:id="rId18" action="ppaction://hlinksldjump"/>
              </a:rPr>
              <a:t> Ресурсы.</a:t>
            </a: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1383380635_by1j8czx3qncn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48736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Найди и назови  птиц</a:t>
            </a:r>
            <a:endParaRPr lang="ru-RU" sz="3600" b="1" dirty="0"/>
          </a:p>
        </p:txBody>
      </p:sp>
      <p:pic>
        <p:nvPicPr>
          <p:cNvPr id="4" name="Содержимое 3" descr="1polecaa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52800" y="1447799"/>
            <a:ext cx="2514600" cy="2396463"/>
          </a:xfrm>
        </p:spPr>
      </p:pic>
      <p:pic>
        <p:nvPicPr>
          <p:cNvPr id="5" name="Рисунок 4" descr="218763_html_m678f95c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990600"/>
            <a:ext cx="2667000" cy="1943100"/>
          </a:xfrm>
          <a:prstGeom prst="rect">
            <a:avLst/>
          </a:prstGeom>
        </p:spPr>
      </p:pic>
      <p:pic>
        <p:nvPicPr>
          <p:cNvPr id="7" name="Рисунок 6" descr="934620_ptits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886200"/>
            <a:ext cx="2514600" cy="2050742"/>
          </a:xfrm>
          <a:prstGeom prst="rect">
            <a:avLst/>
          </a:prstGeom>
        </p:spPr>
      </p:pic>
      <p:pic>
        <p:nvPicPr>
          <p:cNvPr id="8" name="Рисунок 7" descr="sinich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3674390"/>
            <a:ext cx="2667000" cy="2079356"/>
          </a:xfrm>
          <a:prstGeom prst="rect">
            <a:avLst/>
          </a:prstGeom>
        </p:spPr>
      </p:pic>
      <p:pic>
        <p:nvPicPr>
          <p:cNvPr id="9" name="Рисунок 8" descr="last-kasat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4200" y="4191000"/>
            <a:ext cx="2953657" cy="1981200"/>
          </a:xfrm>
          <a:prstGeom prst="rect">
            <a:avLst/>
          </a:prstGeom>
        </p:spPr>
      </p:pic>
      <p:pic>
        <p:nvPicPr>
          <p:cNvPr id="10" name="Рисунок 9" descr="2017763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48400" y="914400"/>
            <a:ext cx="2609908" cy="19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0600" y="2971800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Снегирь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601980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Синица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0" y="6248400"/>
            <a:ext cx="108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Ласточка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2971800"/>
            <a:ext cx="102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Соловей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315200" y="6096000"/>
            <a:ext cx="903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Голубь </a:t>
            </a:r>
            <a:endParaRPr lang="ru-RU" b="1" dirty="0"/>
          </a:p>
        </p:txBody>
      </p:sp>
      <p:sp>
        <p:nvSpPr>
          <p:cNvPr id="18" name="Стрелка вправо 17">
            <a:hlinkClick r:id="rId9" action="ppaction://hlinksldjump"/>
          </p:cNvPr>
          <p:cNvSpPr/>
          <p:nvPr/>
        </p:nvSpPr>
        <p:spPr>
          <a:xfrm>
            <a:off x="304800" y="64008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1383380635_by1j8czx3qncn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Перелетные и зимующие птицы</a:t>
            </a:r>
            <a:endParaRPr lang="ru-RU" sz="4000" b="1" dirty="0"/>
          </a:p>
        </p:txBody>
      </p:sp>
      <p:pic>
        <p:nvPicPr>
          <p:cNvPr id="8" name="Содержимое 7" descr="152643_14136316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1371600"/>
            <a:ext cx="1524000" cy="1524000"/>
          </a:xfrm>
        </p:spPr>
      </p:pic>
      <p:pic>
        <p:nvPicPr>
          <p:cNvPr id="10" name="Рисунок 9" descr="свирис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119456"/>
            <a:ext cx="1981200" cy="1615736"/>
          </a:xfrm>
          <a:prstGeom prst="rect">
            <a:avLst/>
          </a:prstGeom>
        </p:spPr>
      </p:pic>
      <p:pic>
        <p:nvPicPr>
          <p:cNvPr id="11" name="Рисунок 10" descr="синиц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5181600"/>
            <a:ext cx="2133600" cy="1538288"/>
          </a:xfrm>
          <a:prstGeom prst="rect">
            <a:avLst/>
          </a:prstGeom>
        </p:spPr>
      </p:pic>
      <p:pic>
        <p:nvPicPr>
          <p:cNvPr id="14" name="Рисунок 13" descr="иволг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3352800"/>
            <a:ext cx="2057400" cy="1543050"/>
          </a:xfrm>
          <a:prstGeom prst="rect">
            <a:avLst/>
          </a:prstGeom>
        </p:spPr>
      </p:pic>
      <p:pic>
        <p:nvPicPr>
          <p:cNvPr id="15" name="Рисунок 14" descr="дрозд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5105400"/>
            <a:ext cx="2133600" cy="1600200"/>
          </a:xfrm>
          <a:prstGeom prst="rect">
            <a:avLst/>
          </a:prstGeom>
        </p:spPr>
      </p:pic>
      <p:pic>
        <p:nvPicPr>
          <p:cNvPr id="16" name="Рисунок 15" descr="ласточк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3352800"/>
            <a:ext cx="2133600" cy="1528763"/>
          </a:xfrm>
          <a:prstGeom prst="rect">
            <a:avLst/>
          </a:prstGeom>
        </p:spPr>
      </p:pic>
      <p:pic>
        <p:nvPicPr>
          <p:cNvPr id="19" name="Рисунок 18" descr="image3315219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19600" y="1219200"/>
            <a:ext cx="1772516" cy="1752600"/>
          </a:xfrm>
          <a:prstGeom prst="rect">
            <a:avLst/>
          </a:prstGeom>
        </p:spPr>
      </p:pic>
      <p:pic>
        <p:nvPicPr>
          <p:cNvPr id="20" name="Рисунок 19" descr="maxresdefaul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62200" y="5029200"/>
            <a:ext cx="2121807" cy="1635154"/>
          </a:xfrm>
          <a:prstGeom prst="rect">
            <a:avLst/>
          </a:prstGeom>
        </p:spPr>
      </p:pic>
      <p:sp>
        <p:nvSpPr>
          <p:cNvPr id="12" name="Стрелка вправо 11">
            <a:hlinkClick r:id="rId11" action="ppaction://hlinksldjump"/>
          </p:cNvPr>
          <p:cNvSpPr/>
          <p:nvPr/>
        </p:nvSpPr>
        <p:spPr>
          <a:xfrm>
            <a:off x="152400" y="6477000"/>
            <a:ext cx="762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2083 L -0.19583 -0.3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-0.51667 -0.078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7 -0.57778 " pathEditMode="relative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1 0.01111 L 0.46805 -0.308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0" y="-1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49167 -0.038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0" y="-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01666 -0.0675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1383380635_by1j8czx3qncn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96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Дикие и домашние птица </a:t>
            </a:r>
            <a:endParaRPr lang="ru-RU" sz="3600" b="1" dirty="0"/>
          </a:p>
        </p:txBody>
      </p:sp>
      <p:pic>
        <p:nvPicPr>
          <p:cNvPr id="4" name="Содержимое 3" descr="21e496c12c2db75594e66cfb751e35a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609600"/>
            <a:ext cx="2362200" cy="1771650"/>
          </a:xfrm>
        </p:spPr>
      </p:pic>
      <p:pic>
        <p:nvPicPr>
          <p:cNvPr id="5" name="Рисунок 4" descr="les_1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685800"/>
            <a:ext cx="2743200" cy="1830841"/>
          </a:xfrm>
          <a:prstGeom prst="rect">
            <a:avLst/>
          </a:prstGeom>
        </p:spPr>
      </p:pic>
      <p:pic>
        <p:nvPicPr>
          <p:cNvPr id="6" name="Рисунок 5" descr="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5105400"/>
            <a:ext cx="1524000" cy="1587500"/>
          </a:xfrm>
          <a:prstGeom prst="rect">
            <a:avLst/>
          </a:prstGeom>
        </p:spPr>
      </p:pic>
      <p:pic>
        <p:nvPicPr>
          <p:cNvPr id="8" name="Рисунок 7" descr="93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5029200"/>
            <a:ext cx="1981200" cy="1509486"/>
          </a:xfrm>
          <a:prstGeom prst="rect">
            <a:avLst/>
          </a:prstGeom>
        </p:spPr>
      </p:pic>
      <p:pic>
        <p:nvPicPr>
          <p:cNvPr id="11" name="Рисунок 10" descr="sparrows-winter-birds-wallpaper-2056298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62800" y="5257800"/>
            <a:ext cx="1828800" cy="1390218"/>
          </a:xfrm>
          <a:prstGeom prst="rect">
            <a:avLst/>
          </a:prstGeom>
        </p:spPr>
      </p:pic>
      <p:pic>
        <p:nvPicPr>
          <p:cNvPr id="12" name="Рисунок 11" descr="соловей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53000" y="3581400"/>
            <a:ext cx="1913389" cy="1396603"/>
          </a:xfrm>
          <a:prstGeom prst="rect">
            <a:avLst/>
          </a:prstGeom>
        </p:spPr>
      </p:pic>
      <p:pic>
        <p:nvPicPr>
          <p:cNvPr id="14" name="Рисунок 13" descr="сорока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43200" y="5181600"/>
            <a:ext cx="1956707" cy="1480751"/>
          </a:xfrm>
          <a:prstGeom prst="rect">
            <a:avLst/>
          </a:prstGeom>
        </p:spPr>
      </p:pic>
      <p:sp>
        <p:nvSpPr>
          <p:cNvPr id="15" name="Стрелка вправо 14">
            <a:hlinkClick r:id="rId10" action="ppaction://hlinksldjump"/>
          </p:cNvPr>
          <p:cNvSpPr/>
          <p:nvPr/>
        </p:nvSpPr>
        <p:spPr>
          <a:xfrm>
            <a:off x="1066800" y="6553200"/>
            <a:ext cx="762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утка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43200" y="2895600"/>
            <a:ext cx="1750244" cy="2021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23715 -0.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23334 -0.35556 " pathEditMode="relative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0.21667 -0.36667 " pathEditMode="relative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425 -0.13334 " pathEditMode="relative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175 -0.1 " pathEditMode="relative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66667E-6 L -0.275 -0.07777 " pathEditMode="relative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383380635_by1j8czx3qncn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Водоплавающие птицы</a:t>
            </a:r>
            <a:endParaRPr lang="ru-RU" sz="3600" b="1" dirty="0"/>
          </a:p>
        </p:txBody>
      </p:sp>
      <p:pic>
        <p:nvPicPr>
          <p:cNvPr id="7" name="Содержимое 6" descr="124722763_R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609600"/>
            <a:ext cx="3810000" cy="1905000"/>
          </a:xfrm>
        </p:spPr>
      </p:pic>
      <p:pic>
        <p:nvPicPr>
          <p:cNvPr id="4" name="Рисунок 3" descr="1_13560334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048000"/>
            <a:ext cx="2411222" cy="1777314"/>
          </a:xfrm>
          <a:prstGeom prst="rect">
            <a:avLst/>
          </a:prstGeom>
        </p:spPr>
      </p:pic>
      <p:pic>
        <p:nvPicPr>
          <p:cNvPr id="5" name="Рисунок 4" descr="duck-1246793-800x500_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2971800"/>
            <a:ext cx="2362200" cy="1889760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5105400"/>
            <a:ext cx="2438400" cy="1603229"/>
          </a:xfrm>
          <a:prstGeom prst="rect">
            <a:avLst/>
          </a:prstGeom>
        </p:spPr>
      </p:pic>
      <p:pic>
        <p:nvPicPr>
          <p:cNvPr id="8" name="Рисунок 7" descr="seraya-voron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4800600"/>
            <a:ext cx="1828800" cy="1926772"/>
          </a:xfrm>
          <a:prstGeom prst="rect">
            <a:avLst/>
          </a:prstGeom>
        </p:spPr>
      </p:pic>
      <p:pic>
        <p:nvPicPr>
          <p:cNvPr id="9" name="Рисунок 8" descr="4110892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00" y="4953000"/>
            <a:ext cx="2239108" cy="1752600"/>
          </a:xfrm>
          <a:prstGeom prst="rect">
            <a:avLst/>
          </a:prstGeom>
        </p:spPr>
      </p:pic>
      <p:sp>
        <p:nvSpPr>
          <p:cNvPr id="10" name="Стрелка вправо 9">
            <a:hlinkClick r:id="rId9" action="ppaction://hlinksldjump"/>
          </p:cNvPr>
          <p:cNvSpPr/>
          <p:nvPr/>
        </p:nvSpPr>
        <p:spPr>
          <a:xfrm>
            <a:off x="838200" y="66294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0439 L -0.17084 -0.293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0371 L 0.15156 -0.2962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025 -0.28889 " pathEditMode="relative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48736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Найди и назови детенышей  птиц </a:t>
            </a:r>
            <a:endParaRPr lang="ru-RU" sz="3600" b="1" dirty="0"/>
          </a:p>
        </p:txBody>
      </p:sp>
      <p:pic>
        <p:nvPicPr>
          <p:cNvPr id="5" name="Содержимое 4" descr="1383380635_by1j8czx3qncnh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953912"/>
          </a:xfrm>
          <a:prstGeom prst="rect">
            <a:avLst/>
          </a:prstGeom>
        </p:spPr>
      </p:pic>
      <p:pic>
        <p:nvPicPr>
          <p:cNvPr id="4" name="Рисунок 3" descr="уте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105400"/>
            <a:ext cx="2235577" cy="1342345"/>
          </a:xfrm>
          <a:prstGeom prst="rect">
            <a:avLst/>
          </a:prstGeom>
        </p:spPr>
      </p:pic>
      <p:pic>
        <p:nvPicPr>
          <p:cNvPr id="14" name="Рисунок 13" descr="ут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066800"/>
            <a:ext cx="2514600" cy="2903764"/>
          </a:xfrm>
          <a:prstGeom prst="rect">
            <a:avLst/>
          </a:prstGeom>
        </p:spPr>
      </p:pic>
      <p:sp>
        <p:nvSpPr>
          <p:cNvPr id="15" name="Стрелка вправо 14">
            <a:hlinkClick r:id="rId5" action="ppaction://hlinksldjump"/>
          </p:cNvPr>
          <p:cNvSpPr/>
          <p:nvPr/>
        </p:nvSpPr>
        <p:spPr>
          <a:xfrm>
            <a:off x="1143000" y="66294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птенец грач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4876800"/>
            <a:ext cx="1848757" cy="1652081"/>
          </a:xfrm>
          <a:prstGeom prst="rect">
            <a:avLst/>
          </a:prstGeom>
        </p:spPr>
      </p:pic>
      <p:pic>
        <p:nvPicPr>
          <p:cNvPr id="11" name="Рисунок 10" descr="цыпленок 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10400" y="4876800"/>
            <a:ext cx="1600200" cy="1719262"/>
          </a:xfrm>
          <a:prstGeom prst="rect">
            <a:avLst/>
          </a:prstGeom>
        </p:spPr>
      </p:pic>
      <p:pic>
        <p:nvPicPr>
          <p:cNvPr id="13" name="Рисунок 12" descr="грач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76400" y="1219200"/>
            <a:ext cx="2612571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45 -0.02014 L 0.71945 -0.48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96296E-6 L -0.40834 -0.44444 " pathEditMode="relative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Найди и назови детенышей  птиц </a:t>
            </a:r>
            <a:endParaRPr lang="ru-RU" sz="3600" dirty="0"/>
          </a:p>
        </p:txBody>
      </p:sp>
      <p:pic>
        <p:nvPicPr>
          <p:cNvPr id="6" name="Содержимое 5" descr="1383380635_by1j8czx3qncnh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вороне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648200"/>
            <a:ext cx="2362200" cy="1771650"/>
          </a:xfrm>
          <a:prstGeom prst="rect">
            <a:avLst/>
          </a:prstGeom>
        </p:spPr>
      </p:pic>
      <p:pic>
        <p:nvPicPr>
          <p:cNvPr id="9" name="Рисунок 8" descr="совен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4529818"/>
            <a:ext cx="1752600" cy="2013403"/>
          </a:xfrm>
          <a:prstGeom prst="rect">
            <a:avLst/>
          </a:prstGeom>
        </p:spPr>
      </p:pic>
      <p:sp>
        <p:nvSpPr>
          <p:cNvPr id="12" name="Стрелка вправо 11">
            <a:hlinkClick r:id="rId5" action="ppaction://hlinksldjump"/>
          </p:cNvPr>
          <p:cNvSpPr/>
          <p:nvPr/>
        </p:nvSpPr>
        <p:spPr>
          <a:xfrm>
            <a:off x="990600" y="66294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лебедено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3800" y="4419600"/>
            <a:ext cx="1777621" cy="2126796"/>
          </a:xfrm>
          <a:prstGeom prst="rect">
            <a:avLst/>
          </a:prstGeom>
        </p:spPr>
      </p:pic>
      <p:pic>
        <p:nvPicPr>
          <p:cNvPr id="14" name="Рисунок 13" descr="ворона 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19600" y="838200"/>
            <a:ext cx="2286000" cy="2801907"/>
          </a:xfrm>
          <a:prstGeom prst="rect">
            <a:avLst/>
          </a:prstGeom>
        </p:spPr>
      </p:pic>
      <p:pic>
        <p:nvPicPr>
          <p:cNvPr id="15" name="Рисунок 14" descr="сова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81200" y="838200"/>
            <a:ext cx="22860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-0.00694 L 0.70417 -0.473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00" y="-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18519E-6 L -0.725 -0.45556 " pathEditMode="relative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Игра «Полетели птички»</a:t>
            </a:r>
            <a:endParaRPr lang="ru-RU" sz="3600" b="1" dirty="0"/>
          </a:p>
        </p:txBody>
      </p:sp>
      <p:pic>
        <p:nvPicPr>
          <p:cNvPr id="4" name="Содержимое 5" descr="1383380635_by1j8czx3qncnh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0016"/>
            <a:ext cx="9144000" cy="69080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71600" y="1600200"/>
            <a:ext cx="5486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Ну-ка, птички, полетели,</a:t>
            </a:r>
            <a:br>
              <a:rPr lang="ru-RU" sz="2800" b="1" dirty="0" smtClean="0"/>
            </a:br>
            <a:r>
              <a:rPr lang="ru-RU" sz="2800" b="1" dirty="0" smtClean="0"/>
              <a:t>Полетели и присели,</a:t>
            </a:r>
            <a:br>
              <a:rPr lang="ru-RU" sz="2800" b="1" dirty="0" smtClean="0"/>
            </a:br>
            <a:r>
              <a:rPr lang="ru-RU" sz="2800" b="1" dirty="0" smtClean="0"/>
              <a:t>Поклевали зернышки,</a:t>
            </a:r>
            <a:br>
              <a:rPr lang="ru-RU" sz="2800" b="1" dirty="0" smtClean="0"/>
            </a:br>
            <a:r>
              <a:rPr lang="ru-RU" sz="2800" b="1" dirty="0" smtClean="0"/>
              <a:t>Поиграли в полюшке,</a:t>
            </a:r>
            <a:br>
              <a:rPr lang="ru-RU" sz="2800" b="1" dirty="0" smtClean="0"/>
            </a:br>
            <a:r>
              <a:rPr lang="ru-RU" sz="2800" b="1" dirty="0" smtClean="0"/>
              <a:t>Водички попили,</a:t>
            </a:r>
            <a:br>
              <a:rPr lang="ru-RU" sz="2800" b="1" dirty="0" smtClean="0"/>
            </a:br>
            <a:r>
              <a:rPr lang="ru-RU" sz="2800" b="1" dirty="0" smtClean="0"/>
              <a:t>Перышки помыли,</a:t>
            </a:r>
            <a:br>
              <a:rPr lang="ru-RU" sz="2800" b="1" dirty="0" smtClean="0"/>
            </a:br>
            <a:r>
              <a:rPr lang="ru-RU" sz="2800" b="1" dirty="0" smtClean="0"/>
              <a:t>В стороны посмотрели,</a:t>
            </a:r>
            <a:br>
              <a:rPr lang="ru-RU" sz="2800" b="1" dirty="0" smtClean="0"/>
            </a:br>
            <a:r>
              <a:rPr lang="ru-RU" sz="2800" b="1" dirty="0" smtClean="0"/>
              <a:t>Прочь улетели. </a:t>
            </a:r>
            <a:endParaRPr lang="ru-RU" sz="2800" b="1" dirty="0"/>
          </a:p>
        </p:txBody>
      </p:sp>
      <p:pic>
        <p:nvPicPr>
          <p:cNvPr id="7" name="Рисунок 6" descr="ласточк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AB5E8"/>
              </a:clrFrom>
              <a:clrTo>
                <a:srgbClr val="8AB5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0" y="1143000"/>
            <a:ext cx="1711132" cy="1147762"/>
          </a:xfrm>
          <a:prstGeom prst="rect">
            <a:avLst/>
          </a:prstGeom>
        </p:spPr>
      </p:pic>
      <p:pic>
        <p:nvPicPr>
          <p:cNvPr id="10" name="Рисунок 9" descr="кормушка свиристель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95800"/>
            <a:ext cx="1485900" cy="1386840"/>
          </a:xfrm>
          <a:prstGeom prst="rect">
            <a:avLst/>
          </a:prstGeom>
        </p:spPr>
      </p:pic>
      <p:pic>
        <p:nvPicPr>
          <p:cNvPr id="12" name="Рисунок 11" descr="синичка кормуш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400" y="4724400"/>
            <a:ext cx="1524000" cy="1286273"/>
          </a:xfrm>
          <a:prstGeom prst="rect">
            <a:avLst/>
          </a:prstGeom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304800" y="6172200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1291</TotalTime>
  <Words>228</Words>
  <Application>Microsoft Office PowerPoint</Application>
  <PresentationFormat>Экран (4:3)</PresentationFormat>
  <Paragraphs>61</Paragraphs>
  <Slides>18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NewsPrint</vt:lpstr>
      <vt:lpstr> </vt:lpstr>
      <vt:lpstr>Содержание:</vt:lpstr>
      <vt:lpstr>Найди и назови  птиц</vt:lpstr>
      <vt:lpstr>Перелетные и зимующие птицы</vt:lpstr>
      <vt:lpstr>Дикие и домашние птица </vt:lpstr>
      <vt:lpstr>Водоплавающие птицы</vt:lpstr>
      <vt:lpstr>Найди и назови детенышей  птиц </vt:lpstr>
      <vt:lpstr>Найди и назови детенышей  птиц </vt:lpstr>
      <vt:lpstr>Игра «Полетели птички»</vt:lpstr>
      <vt:lpstr>Чем питаются птицы  </vt:lpstr>
      <vt:lpstr>Как люди заботятся о птицах зимой</vt:lpstr>
      <vt:lpstr>Строение птиц  </vt:lpstr>
      <vt:lpstr>Отгадай загадку </vt:lpstr>
      <vt:lpstr>Отгадай загадку </vt:lpstr>
      <vt:lpstr>Какая птица выводит птенцов зимой?</vt:lpstr>
      <vt:lpstr>Птица – «Лесной доктор»</vt:lpstr>
      <vt:lpstr>Чей голос?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Танчик</dc:creator>
  <cp:lastModifiedBy>Lenovo</cp:lastModifiedBy>
  <cp:revision>145</cp:revision>
  <dcterms:created xsi:type="dcterms:W3CDTF">2017-01-15T08:53:27Z</dcterms:created>
  <dcterms:modified xsi:type="dcterms:W3CDTF">2020-07-09T18:38:45Z</dcterms:modified>
</cp:coreProperties>
</file>